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3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0" r:id="rId4"/>
    <p:sldId id="261" r:id="rId5"/>
    <p:sldId id="277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6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75679" autoAdjust="0"/>
  </p:normalViewPr>
  <p:slideViewPr>
    <p:cSldViewPr snapToGrid="0">
      <p:cViewPr varScale="1">
        <p:scale>
          <a:sx n="56" d="100"/>
          <a:sy n="56" d="100"/>
        </p:scale>
        <p:origin x="1002" y="4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D8D7A7C4-C82A-4D21-9AB0-F0C5A1D3EF09}" type="datetime1">
              <a:rPr lang="ko-KR" altLang="en-US"/>
              <a:pPr lvl="0">
                <a:defRPr/>
              </a:pPr>
              <a:t>2019-06-13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F450E784-2449-4FFD-AA69-3F5CFAA75BCB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2B2BC9D-A816-4D0A-858B-1D023B3A8ACA}" type="datetime1">
              <a:rPr lang="ko-KR" altLang="en-US"/>
              <a:pPr lvl="0">
                <a:defRPr/>
              </a:pPr>
              <a:t>2019-06-13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kuduz.tistory.com/1090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저는 주제를 창업과 폐업으로 선정하였습니다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ko-KR" altLang="en-US" smtClean="0"/>
              <a:pPr lvl="0"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33855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dirty="0" smtClean="0"/>
              <a:t>이번은 나이를 추가적으로 더해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그래프로 나타낸 부분입니다</a:t>
            </a:r>
            <a:r>
              <a:rPr lang="en-US" altLang="ko-KR" baseline="0" dirty="0" smtClean="0"/>
              <a:t>. (3</a:t>
            </a:r>
            <a:r>
              <a:rPr lang="ko-KR" altLang="en-US" baseline="0" dirty="0" smtClean="0"/>
              <a:t>행 </a:t>
            </a:r>
            <a:r>
              <a:rPr lang="en-US" altLang="ko-KR" baseline="0" dirty="0" smtClean="0"/>
              <a:t>2</a:t>
            </a:r>
            <a:r>
              <a:rPr lang="ko-KR" altLang="en-US" baseline="0" dirty="0" smtClean="0"/>
              <a:t>열</a:t>
            </a:r>
            <a:r>
              <a:rPr lang="en-US" altLang="ko-KR" baseline="0" dirty="0" smtClean="0"/>
              <a:t>)</a:t>
            </a:r>
          </a:p>
          <a:p>
            <a:pPr lvl="0">
              <a:defRPr/>
            </a:pPr>
            <a:r>
              <a:rPr lang="en-US" altLang="ko-KR" dirty="0" smtClean="0"/>
              <a:t>29</a:t>
            </a:r>
            <a:r>
              <a:rPr lang="ko-KR" altLang="en-US" dirty="0"/>
              <a:t>세 이하 부터 </a:t>
            </a:r>
            <a:r>
              <a:rPr lang="en-US" altLang="ko-KR" dirty="0"/>
              <a:t>70</a:t>
            </a:r>
            <a:r>
              <a:rPr lang="ko-KR" altLang="en-US" dirty="0" smtClean="0"/>
              <a:t>대 까지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나타낸 것으로</a:t>
            </a:r>
            <a:r>
              <a:rPr lang="en-US" altLang="ko-KR" dirty="0" smtClean="0"/>
              <a:t>  </a:t>
            </a:r>
            <a:r>
              <a:rPr lang="ko-KR" altLang="en-US" dirty="0" smtClean="0"/>
              <a:t>여기서 알 수 있는 건</a:t>
            </a:r>
            <a:endParaRPr lang="en-US" altLang="ko-KR" dirty="0" smtClean="0"/>
          </a:p>
          <a:p>
            <a:pPr lvl="0">
              <a:defRPr/>
            </a:pPr>
            <a:r>
              <a:rPr lang="en-US" altLang="ko-KR" dirty="0" smtClean="0"/>
              <a:t>30</a:t>
            </a:r>
            <a:r>
              <a:rPr lang="ko-KR" altLang="en-US" dirty="0" smtClean="0"/>
              <a:t>대에는 여성이</a:t>
            </a:r>
            <a:endParaRPr lang="en-US" altLang="ko-KR" dirty="0" smtClean="0"/>
          </a:p>
          <a:p>
            <a:pPr lvl="0">
              <a:defRPr/>
            </a:pPr>
            <a:r>
              <a:rPr lang="en-US" altLang="ko-KR" dirty="0" smtClean="0"/>
              <a:t>40</a:t>
            </a:r>
            <a:r>
              <a:rPr lang="ko-KR" altLang="en-US" dirty="0" smtClean="0"/>
              <a:t>대에는 남성이 많이 망하고</a:t>
            </a:r>
            <a:r>
              <a:rPr lang="en-US" altLang="ko-KR" dirty="0" smtClean="0"/>
              <a:t>, </a:t>
            </a:r>
          </a:p>
          <a:p>
            <a:pPr lvl="0">
              <a:defRPr/>
            </a:pPr>
            <a:r>
              <a:rPr lang="ko-KR" altLang="en-US" dirty="0" smtClean="0"/>
              <a:t>합계 또한 </a:t>
            </a:r>
            <a:r>
              <a:rPr lang="en-US" altLang="ko-KR" dirty="0" smtClean="0"/>
              <a:t>40</a:t>
            </a:r>
            <a:r>
              <a:rPr lang="ko-KR" altLang="en-US" dirty="0" smtClean="0"/>
              <a:t>대에서 가장 많이 망하는 것을 알 수 있습니다</a:t>
            </a:r>
            <a:r>
              <a:rPr lang="en-US" altLang="ko-KR" dirty="0" smtClean="0"/>
              <a:t>.</a:t>
            </a:r>
          </a:p>
          <a:p>
            <a:pPr lvl="0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dirty="0" smtClean="0"/>
              <a:t>전에 </a:t>
            </a:r>
            <a:r>
              <a:rPr lang="ko-KR" altLang="en-US" dirty="0"/>
              <a:t>보여드린 </a:t>
            </a:r>
            <a:r>
              <a:rPr lang="en-US" altLang="ko-KR" dirty="0" smtClean="0"/>
              <a:t>6</a:t>
            </a:r>
            <a:r>
              <a:rPr lang="ko-KR" altLang="en-US" dirty="0" smtClean="0"/>
              <a:t>개의 그래프데이터 값을 </a:t>
            </a:r>
            <a:r>
              <a:rPr lang="ko-KR" altLang="en-US" dirty="0"/>
              <a:t>한곳에 </a:t>
            </a:r>
            <a:r>
              <a:rPr lang="ko-KR" altLang="en-US" dirty="0" smtClean="0"/>
              <a:t>모아 보았는데</a:t>
            </a:r>
            <a:endParaRPr lang="en-US" altLang="ko-KR" dirty="0" smtClean="0"/>
          </a:p>
          <a:p>
            <a:pPr lvl="0">
              <a:defRPr/>
            </a:pPr>
            <a:r>
              <a:rPr lang="ko-KR" altLang="en-US" dirty="0" smtClean="0"/>
              <a:t>가장 적은 수와 가장 많은 수의 차이가 커 잘 나오지는 않았습니다</a:t>
            </a:r>
            <a:r>
              <a:rPr lang="en-US" altLang="ko-KR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dirty="0" smtClean="0"/>
              <a:t> 다음은 폐업한 상가들의 여러 업종 데이터들을 합쳐 퍼센트가 아닌 평균 기간을 나타낸 그래프입니다</a:t>
            </a:r>
            <a:endParaRPr lang="en-US" altLang="ko-KR" dirty="0" smtClean="0"/>
          </a:p>
          <a:p>
            <a:pPr lvl="0">
              <a:defRPr/>
            </a:pPr>
            <a:r>
              <a:rPr lang="ko-KR" altLang="en-US" dirty="0" smtClean="0"/>
              <a:t>검은 그래프는 개업을 빨간 그래프는 폐업을 나타내고 다음은 평균 주기 값을 나타냅니다</a:t>
            </a:r>
            <a:r>
              <a:rPr lang="en-US" altLang="ko-KR" dirty="0" smtClean="0"/>
              <a:t>.</a:t>
            </a:r>
          </a:p>
          <a:p>
            <a:pPr lvl="0">
              <a:defRPr/>
            </a:pPr>
            <a:r>
              <a:rPr lang="ko-KR" altLang="en-US" dirty="0" smtClean="0"/>
              <a:t>평균값을 보면 </a:t>
            </a:r>
            <a:r>
              <a:rPr lang="en-US" altLang="ko-KR" dirty="0" smtClean="0"/>
              <a:t>5</a:t>
            </a:r>
            <a:r>
              <a:rPr lang="ko-KR" altLang="en-US" dirty="0" smtClean="0"/>
              <a:t>년 정도인 것을 알 수 있지만 </a:t>
            </a:r>
            <a:endParaRPr lang="en-US" altLang="ko-KR" dirty="0" smtClean="0"/>
          </a:p>
          <a:p>
            <a:pPr lvl="0">
              <a:defRPr/>
            </a:pPr>
            <a:r>
              <a:rPr lang="ko-KR" altLang="en-US" dirty="0" smtClean="0"/>
              <a:t>이 그래프를 하나로 합쳐 주기를 나타내 보면  일단위로 데이터가 구성되어 있기 때문에 자세히 나타나진 않았지만</a:t>
            </a:r>
            <a:endParaRPr lang="en-US" altLang="ko-KR" dirty="0" smtClean="0"/>
          </a:p>
          <a:p>
            <a:pPr lvl="0">
              <a:defRPr/>
            </a:pPr>
            <a:r>
              <a:rPr lang="ko-KR" altLang="en-US" dirty="0" smtClean="0"/>
              <a:t>대부분의 상가들이 주기가 짧은 것을 알 수 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폐업을 했던 사람들은 다시 창업을 하는지를 알아보기 위해 </a:t>
            </a:r>
            <a:endParaRPr lang="en-US" altLang="ko-KR" dirty="0" smtClean="0"/>
          </a:p>
          <a:p>
            <a:r>
              <a:rPr lang="ko-KR" altLang="en-US" dirty="0" smtClean="0"/>
              <a:t>처음 창업과 </a:t>
            </a:r>
            <a:r>
              <a:rPr lang="ko-KR" altLang="en-US" dirty="0" err="1" smtClean="0"/>
              <a:t>재창업의</a:t>
            </a:r>
            <a:r>
              <a:rPr lang="ko-KR" altLang="en-US" dirty="0" smtClean="0"/>
              <a:t> 비율을 구해 보았습니다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노란색은 </a:t>
            </a:r>
            <a:r>
              <a:rPr lang="ko-KR" altLang="en-US" dirty="0" err="1" smtClean="0"/>
              <a:t>재창업</a:t>
            </a:r>
            <a:r>
              <a:rPr lang="ko-KR" altLang="en-US" dirty="0" smtClean="0"/>
              <a:t> 비율을 나타내는 데 </a:t>
            </a:r>
            <a:endParaRPr lang="en-US" altLang="ko-KR" dirty="0" smtClean="0"/>
          </a:p>
          <a:p>
            <a:r>
              <a:rPr lang="ko-KR" altLang="en-US" dirty="0" smtClean="0"/>
              <a:t>여러 연령대에서 창업을 다시 도전하는 사람들이 적지 않다는 것을 </a:t>
            </a:r>
            <a:endParaRPr lang="en-US" altLang="ko-KR" dirty="0" smtClean="0"/>
          </a:p>
          <a:p>
            <a:r>
              <a:rPr lang="ko-KR" altLang="en-US" dirty="0" smtClean="0"/>
              <a:t>알 수 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ko-KR" altLang="en-US" smtClean="0"/>
              <a:pPr lvl="0">
                <a:defRPr/>
              </a:pPr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0809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dirty="0" smtClean="0"/>
              <a:t>창업을 많은 사람들이 하고 다시 재도전 하는 사람들이 많은 것들을 보고 창업을 많이 하는 지역을 알아보고자</a:t>
            </a:r>
            <a:endParaRPr lang="en-US" altLang="ko-KR" dirty="0" smtClean="0"/>
          </a:p>
          <a:p>
            <a:pPr lvl="0">
              <a:defRPr/>
            </a:pPr>
            <a:r>
              <a:rPr lang="ko-KR" altLang="en-US" dirty="0" smtClean="0"/>
              <a:t>인구가 많은 경기도 지역을 대상으로 어떤 </a:t>
            </a:r>
            <a:r>
              <a:rPr lang="ko-KR" altLang="en-US" dirty="0"/>
              <a:t>지역에 </a:t>
            </a:r>
            <a:r>
              <a:rPr lang="ko-KR" altLang="en-US" dirty="0" smtClean="0"/>
              <a:t>창업을 많이 하고 어느 </a:t>
            </a:r>
            <a:r>
              <a:rPr lang="ko-KR" altLang="en-US" dirty="0"/>
              <a:t>지역이 폐업을 많이 하는지 조사를 해보았습니다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경기도 전 지역을 대상으로 창업을 하는 수를 </a:t>
            </a:r>
            <a:endParaRPr lang="en-US" altLang="ko-KR" baseline="0" dirty="0" smtClean="0"/>
          </a:p>
          <a:p>
            <a:r>
              <a:rPr lang="ko-KR" altLang="en-US" dirty="0" smtClean="0"/>
              <a:t>오름차순을 사용하여 그래프를 나타내었고</a:t>
            </a:r>
            <a:r>
              <a:rPr lang="en-US" altLang="ko-KR" dirty="0" smtClean="0"/>
              <a:t>,</a:t>
            </a:r>
          </a:p>
          <a:p>
            <a:r>
              <a:rPr lang="ko-KR" altLang="en-US" dirty="0" smtClean="0"/>
              <a:t>가장 많은 창업의 장소는 수원 폐업은 성남인 것을 알 수 있었습니다</a:t>
            </a:r>
            <a:r>
              <a:rPr lang="en-US" altLang="ko-KR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ko-KR" altLang="en-US" smtClean="0"/>
              <a:pPr lvl="0">
                <a:defRPr/>
              </a:pPr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32149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마지막으로 폐업을 하는 상가들의 폐업 이유를 </a:t>
            </a:r>
            <a:endParaRPr lang="en-US" altLang="ko-KR" dirty="0" smtClean="0"/>
          </a:p>
          <a:p>
            <a:r>
              <a:rPr lang="ko-KR" altLang="en-US" dirty="0" smtClean="0"/>
              <a:t>다양한 점들을 이용해서 나타내어 보았습니다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보기 힘드시겠지만 </a:t>
            </a:r>
            <a:endParaRPr lang="en-US" altLang="ko-KR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가장 많은 사유는 사업 부진으로 </a:t>
            </a:r>
            <a:r>
              <a:rPr lang="ko-KR" altLang="en-US" dirty="0" smtClean="0"/>
              <a:t>원하는 것을 하면서 살기는 힘들다는 것을 알 수 있었습니다</a:t>
            </a:r>
            <a:r>
              <a:rPr lang="en-US" altLang="ko-KR" smtClean="0"/>
              <a:t>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ko-KR" altLang="en-US" smtClean="0"/>
              <a:pPr lvl="0">
                <a:defRPr/>
              </a:pPr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8970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크게 목차로는 주제에 대한 선정 이유와 </a:t>
            </a:r>
            <a:r>
              <a:rPr lang="en-US" altLang="ko-KR" dirty="0" smtClean="0"/>
              <a:t>,</a:t>
            </a:r>
            <a:r>
              <a:rPr lang="ko-KR" altLang="en-US" dirty="0" smtClean="0"/>
              <a:t>데이터 전처리 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결과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순입니다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ko-KR" altLang="en-US" smtClean="0"/>
              <a:pPr lvl="0">
                <a:defRPr/>
              </a:pPr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0258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정보를 얻기 위해 참고한 사이트들 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ko-KR" altLang="en-US" smtClean="0"/>
              <a:pPr lvl="0">
                <a:defRPr/>
              </a:pPr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0953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dirty="0" smtClean="0"/>
              <a:t>제가 창업에 대해 조사를 하게 된 이유는  </a:t>
            </a:r>
            <a:endParaRPr lang="en-US" altLang="ko-KR" dirty="0" smtClean="0"/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solidFill>
                  <a:srgbClr val="002060"/>
                </a:solidFill>
              </a:rPr>
              <a:t>창업에 대한 정부 지원이 많아질 뿐만 아니라 이번 학기</a:t>
            </a:r>
            <a:r>
              <a:rPr lang="ko-KR" altLang="en-US" baseline="0" dirty="0" smtClean="0">
                <a:solidFill>
                  <a:srgbClr val="002060"/>
                </a:solidFill>
              </a:rPr>
              <a:t>에 </a:t>
            </a:r>
            <a:r>
              <a:rPr lang="ko-KR" altLang="en-US" dirty="0" smtClean="0">
                <a:solidFill>
                  <a:srgbClr val="002060"/>
                </a:solidFill>
              </a:rPr>
              <a:t>수업을 들으면서 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solidFill>
                  <a:srgbClr val="002060"/>
                </a:solidFill>
              </a:rPr>
              <a:t>창업에 대한 여러가지 궁금증이 생겨 조사를 하게 되었습니다</a:t>
            </a:r>
            <a:r>
              <a:rPr lang="en-US" altLang="ko-KR" dirty="0" smtClean="0">
                <a:solidFill>
                  <a:srgbClr val="002060"/>
                </a:solidFill>
              </a:rPr>
              <a:t>. </a:t>
            </a:r>
            <a:r>
              <a:rPr lang="ko-KR" altLang="en-US" dirty="0" smtClean="0">
                <a:solidFill>
                  <a:srgbClr val="002060"/>
                </a:solidFill>
              </a:rPr>
              <a:t>또한 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solidFill>
                  <a:srgbClr val="002060"/>
                </a:solidFill>
              </a:rPr>
              <a:t>이번 대통령 연설에서도 사업에 대해 이야기를 했었는</a:t>
            </a:r>
            <a:r>
              <a:rPr lang="ko-KR" altLang="en-US" baseline="0" dirty="0" smtClean="0">
                <a:solidFill>
                  <a:srgbClr val="002060"/>
                </a:solidFill>
              </a:rPr>
              <a:t>데요 </a:t>
            </a:r>
            <a:r>
              <a:rPr lang="en-US" altLang="ko-KR" baseline="0" dirty="0" smtClean="0">
                <a:solidFill>
                  <a:srgbClr val="002060"/>
                </a:solidFill>
              </a:rPr>
              <a:t>, </a:t>
            </a:r>
            <a:r>
              <a:rPr lang="ko-KR" altLang="en-US" baseline="0" dirty="0" smtClean="0">
                <a:solidFill>
                  <a:srgbClr val="002060"/>
                </a:solidFill>
              </a:rPr>
              <a:t>이는 대통령이 발표한 대사를 </a:t>
            </a:r>
            <a:r>
              <a:rPr lang="ko-KR" altLang="en-US" dirty="0" smtClean="0">
                <a:solidFill>
                  <a:srgbClr val="002060"/>
                </a:solidFill>
              </a:rPr>
              <a:t>데이터로 가져와 </a:t>
            </a:r>
            <a:r>
              <a:rPr lang="ko-KR" altLang="en-US" dirty="0" err="1" smtClean="0">
                <a:solidFill>
                  <a:srgbClr val="002060"/>
                </a:solidFill>
              </a:rPr>
              <a:t>텍스트마이닝을</a:t>
            </a:r>
            <a:r>
              <a:rPr lang="ko-KR" altLang="en-US" dirty="0" smtClean="0">
                <a:solidFill>
                  <a:srgbClr val="002060"/>
                </a:solidFill>
              </a:rPr>
              <a:t> 이용해 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solidFill>
                  <a:srgbClr val="002060"/>
                </a:solidFill>
              </a:rPr>
              <a:t>나타낸 이미지 입니다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잠깐 텍스트 </a:t>
            </a:r>
            <a:r>
              <a:rPr lang="ko-KR" altLang="en-US" dirty="0" err="1" smtClean="0"/>
              <a:t>마이닝</a:t>
            </a:r>
            <a:r>
              <a:rPr lang="ko-KR" altLang="en-US" dirty="0" smtClean="0"/>
              <a:t> 작업을 크게 한번 보시면 </a:t>
            </a:r>
            <a:r>
              <a:rPr lang="en-US" altLang="ko-KR" dirty="0" smtClean="0"/>
              <a:t>1</a:t>
            </a:r>
            <a:r>
              <a:rPr lang="ko-KR" altLang="en-US" dirty="0" smtClean="0"/>
              <a:t>번 패키지는 형태소 분석</a:t>
            </a:r>
            <a:r>
              <a:rPr lang="ko-KR" altLang="en-US" baseline="0" dirty="0" smtClean="0"/>
              <a:t> 역할을 함으로써 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패키지를 불러온 건 한국어 표현을 분해해서 이해하려는 목적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r>
              <a:rPr lang="en-US" altLang="ko-KR" dirty="0" smtClean="0"/>
              <a:t>2</a:t>
            </a:r>
            <a:r>
              <a:rPr lang="ko-KR" altLang="en-US" dirty="0" smtClean="0"/>
              <a:t>번째 패키지에 경우 </a:t>
            </a:r>
            <a:r>
              <a:rPr lang="en-US" altLang="ko-KR" dirty="0" smtClean="0"/>
              <a:t>8</a:t>
            </a:r>
            <a:r>
              <a:rPr lang="ko-KR" altLang="en-US" dirty="0" smtClean="0"/>
              <a:t>가지의 패키지를 모두 포함하고 있습니다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3</a:t>
            </a:r>
            <a:r>
              <a:rPr lang="ko-KR" altLang="en-US" dirty="0" smtClean="0"/>
              <a:t>번 패키지는 텍스트파일을 </a:t>
            </a:r>
            <a:r>
              <a:rPr lang="en-US" altLang="ko-KR" dirty="0" smtClean="0"/>
              <a:t>R</a:t>
            </a:r>
            <a:r>
              <a:rPr lang="ko-KR" altLang="en-US" dirty="0" smtClean="0"/>
              <a:t>데이터에 불러오기 위해 사용한 패키지 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우리가 한글 텍스트를 분석할 때 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'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몸통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'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에 해당하는 품사는 뭘까요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? 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바로 체언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(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명사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대명사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수사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)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입니다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. 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괜히 이 품사에 몸 체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(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體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)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를 붙인 게 아닐 테니까요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. 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우리가 쓰고 있는 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KAIST 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품사 태그는 체언에 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'/N'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이라는 꼬리표를 붙이고 있습니다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. 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이렇게 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/N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이 붙은 행만 골라내는 건 </a:t>
            </a:r>
            <a:r>
              <a:rPr lang="ko-KR" altLang="en-US" sz="1200" b="0" i="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정규식으로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이렇게 쓸 수 있습니다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.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r>
              <a:rPr lang="ko-KR" altLang="en-US" dirty="0" smtClean="0"/>
              <a:t/>
            </a:r>
            <a:br>
              <a:rPr lang="ko-KR" altLang="en-US" dirty="0" smtClean="0"/>
            </a:b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출처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: </a:t>
            </a:r>
            <a:r>
              <a:rPr lang="en-US" altLang="ko-KR" sz="1200" b="0" i="0" u="none" strike="noStrike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  <a:hlinkClick r:id="rId3"/>
              </a:rPr>
              <a:t>https://kuduz.tistory.com/1090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[</a:t>
            </a:r>
            <a:r>
              <a:rPr lang="en-US" altLang="ko-KR" sz="1200" b="0" i="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kini'n</a:t>
            </a:r>
            <a:r>
              <a:rPr lang="en-US" altLang="ko-KR" sz="1200" b="0" i="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creations]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ko-KR" altLang="en-US" smtClean="0"/>
              <a:pPr lvl="0">
                <a:defRPr/>
              </a:pPr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4659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 smtClean="0"/>
              <a:t>다음은 정부에서 창업 지원을 늘리고 있다고 하여 기술 </a:t>
            </a:r>
            <a:r>
              <a:rPr lang="ko-KR" altLang="en-US" dirty="0"/>
              <a:t>보증 기금의 </a:t>
            </a:r>
            <a:r>
              <a:rPr lang="ko-KR" altLang="en-US" dirty="0" smtClean="0"/>
              <a:t>자료를 찾아 보았습니다</a:t>
            </a:r>
            <a:r>
              <a:rPr lang="en-US" altLang="ko-KR" dirty="0" smtClean="0"/>
              <a:t>. </a:t>
            </a:r>
          </a:p>
          <a:p>
            <a:pPr>
              <a:defRPr/>
            </a:pPr>
            <a:r>
              <a:rPr lang="ko-KR" altLang="en-US" dirty="0" smtClean="0"/>
              <a:t>색깔이 진할수록 참여자와</a:t>
            </a:r>
            <a:r>
              <a:rPr lang="ko-KR" altLang="en-US" baseline="0" dirty="0" smtClean="0"/>
              <a:t> 수료자 차이가 적은 것으로 수료 퍼센트가 많은 것을 의미합니다</a:t>
            </a:r>
            <a:r>
              <a:rPr lang="en-US" altLang="ko-KR" baseline="0" dirty="0" smtClean="0"/>
              <a:t>.</a:t>
            </a:r>
          </a:p>
          <a:p>
            <a:pPr>
              <a:defRPr/>
            </a:pPr>
            <a:r>
              <a:rPr lang="ko-KR" altLang="en-US" dirty="0" smtClean="0"/>
              <a:t>참여자</a:t>
            </a:r>
            <a:r>
              <a:rPr lang="ko-KR" altLang="en-US" baseline="0" dirty="0" smtClean="0"/>
              <a:t> 수는 줄어들지만 수료과정까지 마치는 비율은 높은 것을 알 수 있습니다</a:t>
            </a:r>
            <a:r>
              <a:rPr lang="en-US" altLang="ko-KR" baseline="0" dirty="0" smtClean="0"/>
              <a:t>.</a:t>
            </a:r>
            <a:endParaRPr lang="en-US" altLang="ko-KR" baseline="0" dirty="0"/>
          </a:p>
          <a:p>
            <a:pPr>
              <a:defRPr/>
            </a:pPr>
            <a:r>
              <a:rPr lang="ko-KR" altLang="en-US" baseline="0" dirty="0" smtClean="0"/>
              <a:t>더 전문적으로 양성하려고 하나 봅니다</a:t>
            </a:r>
            <a:r>
              <a:rPr lang="en-US" altLang="ko-KR" baseline="0" dirty="0" smtClean="0"/>
              <a:t>.</a:t>
            </a:r>
          </a:p>
          <a:p>
            <a:pPr>
              <a:defRPr/>
            </a:pPr>
            <a:endParaRPr lang="en-US" altLang="ko-KR" baseline="0" dirty="0" smtClean="0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창업의 교육이 증가하면서 창업의 연령대는 </a:t>
            </a:r>
            <a:r>
              <a:rPr lang="en-US" altLang="ko-KR" baseline="0" dirty="0" smtClean="0"/>
              <a:t>40</a:t>
            </a:r>
            <a:r>
              <a:rPr lang="ko-KR" altLang="en-US" baseline="0" dirty="0" smtClean="0"/>
              <a:t>부터 </a:t>
            </a:r>
            <a:r>
              <a:rPr lang="en-US" altLang="ko-KR" baseline="0" dirty="0" smtClean="0"/>
              <a:t>50</a:t>
            </a:r>
            <a:r>
              <a:rPr lang="ko-KR" altLang="en-US" baseline="0" dirty="0" smtClean="0"/>
              <a:t>세가 많기는 하지만  </a:t>
            </a:r>
            <a:r>
              <a:rPr lang="en-US" altLang="ko-KR" baseline="0" dirty="0" smtClean="0"/>
              <a:t>20~60</a:t>
            </a:r>
            <a:r>
              <a:rPr lang="ko-KR" altLang="en-US" baseline="0" dirty="0" smtClean="0"/>
              <a:t>대까지 다양합니다</a:t>
            </a:r>
            <a:endParaRPr lang="en-US" altLang="ko-KR" baseline="0" dirty="0" smtClean="0"/>
          </a:p>
          <a:p>
            <a:r>
              <a:rPr lang="ko-KR" altLang="en-US" baseline="0" dirty="0" smtClean="0"/>
              <a:t>하지만 이렇게 </a:t>
            </a:r>
            <a:r>
              <a:rPr lang="ko-KR" altLang="en-US" dirty="0" smtClean="0"/>
              <a:t>창업의 연령대가 다양해지고 증가하는 만큼 폐업도 많은 것으로 보입니다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ko-KR" altLang="en-US" smtClean="0"/>
              <a:pPr lvl="0">
                <a:defRPr/>
              </a:pPr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11045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창업도 증가하고 폐업도 증가하는 시대에서 개업을 </a:t>
            </a:r>
            <a:r>
              <a:rPr lang="ko-KR" altLang="en-US" dirty="0" err="1" smtClean="0"/>
              <a:t>한뒤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년도별로</a:t>
            </a:r>
            <a:r>
              <a:rPr lang="ko-KR" altLang="en-US" dirty="0" smtClean="0"/>
              <a:t> 생존율을 보시면 </a:t>
            </a:r>
            <a:endParaRPr lang="en-US" altLang="ko-KR" dirty="0" smtClean="0"/>
          </a:p>
          <a:p>
            <a:r>
              <a:rPr lang="ko-KR" altLang="en-US" dirty="0" smtClean="0"/>
              <a:t>창업 </a:t>
            </a:r>
            <a:r>
              <a:rPr lang="en-US" altLang="ko-KR" dirty="0" smtClean="0"/>
              <a:t>1</a:t>
            </a:r>
            <a:r>
              <a:rPr lang="ko-KR" altLang="en-US" dirty="0" smtClean="0"/>
              <a:t>년 차의 생존율은 </a:t>
            </a:r>
            <a:r>
              <a:rPr lang="en-US" altLang="ko-KR" dirty="0" smtClean="0"/>
              <a:t>62%, 5</a:t>
            </a:r>
            <a:r>
              <a:rPr lang="ko-KR" altLang="en-US" dirty="0" smtClean="0"/>
              <a:t>년 차의 생존율은 </a:t>
            </a:r>
            <a:r>
              <a:rPr lang="en-US" altLang="ko-KR" dirty="0" smtClean="0"/>
              <a:t>29%</a:t>
            </a:r>
            <a:r>
              <a:rPr lang="ko-KR" altLang="en-US" dirty="0" smtClean="0"/>
              <a:t>로 현저히 낮아지는 것을 보실 수 있습니다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1~5</a:t>
            </a:r>
            <a:r>
              <a:rPr lang="ko-KR" altLang="en-US" dirty="0" smtClean="0"/>
              <a:t>년까지의 값들을 </a:t>
            </a:r>
            <a:endParaRPr lang="en-US" altLang="ko-KR" dirty="0" smtClean="0"/>
          </a:p>
          <a:p>
            <a:r>
              <a:rPr lang="ko-KR" altLang="en-US" baseline="0" dirty="0" smtClean="0"/>
              <a:t>한눈에 보시면 평균적으로 지역번호 </a:t>
            </a:r>
            <a:r>
              <a:rPr lang="en-US" altLang="ko-KR" baseline="0" dirty="0" smtClean="0"/>
              <a:t>25~26</a:t>
            </a:r>
            <a:r>
              <a:rPr lang="ko-KR" altLang="en-US" baseline="0" dirty="0" smtClean="0"/>
              <a:t>번인 대전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울산 지역의 생존율이 가장 낮은 것으로 볼 수 있습니다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ko-KR" altLang="en-US" smtClean="0"/>
              <a:pPr lvl="0">
                <a:defRPr/>
              </a:pPr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144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dirty="0" smtClean="0"/>
              <a:t>생존율이 낮은 지역에서 어떠한 업종들이 많이 망하는 지에 대해 남녀별로 조사한 그래프입니다</a:t>
            </a:r>
            <a:r>
              <a:rPr lang="en-US" altLang="ko-KR" dirty="0" smtClean="0"/>
              <a:t>.</a:t>
            </a:r>
            <a:endParaRPr lang="en-US" altLang="ko-KR" baseline="0" dirty="0" smtClean="0"/>
          </a:p>
          <a:p>
            <a:pPr lvl="0">
              <a:defRPr/>
            </a:pPr>
            <a:r>
              <a:rPr lang="ko-KR" altLang="en-US" dirty="0" smtClean="0"/>
              <a:t>남성의 </a:t>
            </a:r>
            <a:r>
              <a:rPr lang="ko-KR" altLang="en-US" dirty="0"/>
              <a:t>경우에는 광업</a:t>
            </a:r>
            <a:r>
              <a:rPr lang="en-US" altLang="ko-KR" dirty="0"/>
              <a:t>, </a:t>
            </a:r>
            <a:r>
              <a:rPr lang="ko-KR" altLang="en-US" dirty="0" smtClean="0"/>
              <a:t>서비스업</a:t>
            </a:r>
            <a:r>
              <a:rPr lang="ko-KR" altLang="en-US" baseline="0" dirty="0" smtClean="0"/>
              <a:t> 등에서</a:t>
            </a:r>
            <a:r>
              <a:rPr lang="en-US" altLang="ko-KR" dirty="0" smtClean="0"/>
              <a:t>,</a:t>
            </a:r>
          </a:p>
          <a:p>
            <a:pPr lvl="0">
              <a:defRPr/>
            </a:pPr>
            <a:r>
              <a:rPr lang="ko-KR" altLang="en-US" dirty="0" smtClean="0"/>
              <a:t>여성은 </a:t>
            </a:r>
            <a:r>
              <a:rPr lang="ko-KR" altLang="en-US" dirty="0"/>
              <a:t>제조업</a:t>
            </a:r>
            <a:r>
              <a:rPr lang="en-US" altLang="ko-KR" dirty="0"/>
              <a:t>, </a:t>
            </a:r>
            <a:r>
              <a:rPr lang="ko-KR" altLang="en-US" dirty="0"/>
              <a:t>부동산</a:t>
            </a:r>
            <a:r>
              <a:rPr lang="en-US" altLang="ko-KR" dirty="0"/>
              <a:t> </a:t>
            </a:r>
            <a:r>
              <a:rPr lang="ko-KR" altLang="en-US" dirty="0"/>
              <a:t>쪽에서 많은 폐업이 발생하는 것을 볼 수 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376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786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092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715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732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066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354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09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040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9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49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6/13/2019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88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1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hyperlink" Target="http://kosis.kr/index/index.do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.gg.go.kr/portal/mainPage.do" TargetMode="External"/><Relationship Id="rId5" Type="http://schemas.openxmlformats.org/officeDocument/2006/relationships/hyperlink" Target="http://localdata.kr/main.do" TargetMode="External"/><Relationship Id="rId4" Type="http://schemas.openxmlformats.org/officeDocument/2006/relationships/hyperlink" Target="https://www.data.go.kr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biz.chosun.com/site/data/html_dir/2019/06/03/2019060301572.html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hyperlink" Target="https://view.asiae.co.kr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www.datasom.co.kr/news/articleView.html?idxno=99636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4357" y="1884218"/>
            <a:ext cx="35785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</a:t>
            </a:r>
            <a:r>
              <a:rPr lang="en-US" altLang="ko-KR" sz="4000" dirty="0" smtClean="0"/>
              <a:t> 	</a:t>
            </a:r>
            <a:r>
              <a:rPr lang="ko-KR" altLang="en-US" sz="4000" dirty="0" smtClean="0"/>
              <a:t>데이터  </a:t>
            </a:r>
            <a:r>
              <a:rPr lang="ko-KR" altLang="en-US" sz="2800" dirty="0" smtClean="0"/>
              <a:t>분석</a:t>
            </a:r>
            <a:endParaRPr lang="ko-KR" alt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650923" y="3598969"/>
            <a:ext cx="2482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-</a:t>
            </a:r>
            <a:r>
              <a:rPr lang="ko-KR" altLang="en-US" sz="2800" dirty="0" smtClean="0"/>
              <a:t>창업과 폐업 </a:t>
            </a:r>
            <a:endParaRPr lang="ko-KR" alt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445462" y="5557020"/>
            <a:ext cx="3208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smtClean="0"/>
              <a:t>20152518 </a:t>
            </a:r>
            <a:r>
              <a:rPr lang="ko-KR" altLang="en-US" sz="2800" dirty="0" smtClean="0"/>
              <a:t>김민성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5996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 smtClean="0"/>
              <a:t>남녀</a:t>
            </a:r>
            <a:r>
              <a:rPr lang="en-US" altLang="ko-KR" dirty="0" smtClean="0"/>
              <a:t>, </a:t>
            </a:r>
            <a:r>
              <a:rPr lang="ko-KR" altLang="en-US" dirty="0" smtClean="0"/>
              <a:t>나이별 </a:t>
            </a:r>
            <a:r>
              <a:rPr lang="ko-KR" altLang="en-US" dirty="0"/>
              <a:t>폐업의 수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538927A-FAEA-4DC5-8889-6A9F8794B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7496" y="776467"/>
            <a:ext cx="6753225" cy="3695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9B0542-F743-4E1F-A0EB-C6C0BE1407EA}"/>
              </a:ext>
            </a:extLst>
          </p:cNvPr>
          <p:cNvSpPr txBox="1"/>
          <p:nvPr/>
        </p:nvSpPr>
        <p:spPr>
          <a:xfrm>
            <a:off x="3794324" y="4472167"/>
            <a:ext cx="417132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po &lt;- da %&gt;% </a:t>
            </a:r>
          </a:p>
          <a:p>
            <a:r>
              <a:rPr lang="en-US" altLang="ko-KR" sz="1400" dirty="0"/>
              <a:t>  filter(</a:t>
            </a:r>
            <a:r>
              <a:rPr lang="ko-KR" altLang="en-US" sz="1400" dirty="0" err="1"/>
              <a:t>업태별</a:t>
            </a:r>
            <a:r>
              <a:rPr lang="ko-KR" altLang="en-US" sz="1400" dirty="0"/>
              <a:t> </a:t>
            </a:r>
            <a:r>
              <a:rPr lang="en-US" altLang="ko-KR" sz="1400" dirty="0"/>
              <a:t>=="</a:t>
            </a:r>
            <a:r>
              <a:rPr lang="ko-KR" altLang="en-US" sz="1400" dirty="0"/>
              <a:t>합계</a:t>
            </a:r>
            <a:r>
              <a:rPr lang="en-US" altLang="ko-KR" sz="1400" dirty="0"/>
              <a:t>") %&gt;% </a:t>
            </a:r>
          </a:p>
          <a:p>
            <a:r>
              <a:rPr lang="en-US" altLang="ko-KR" sz="1400" dirty="0"/>
              <a:t>  select(</a:t>
            </a:r>
            <a:r>
              <a:rPr lang="ko-KR" altLang="en-US" sz="1400" dirty="0"/>
              <a:t>성별</a:t>
            </a:r>
            <a:r>
              <a:rPr lang="en-US" altLang="ko-KR" sz="1400" dirty="0"/>
              <a:t>,</a:t>
            </a:r>
            <a:r>
              <a:rPr lang="ko-KR" altLang="en-US" sz="1400" dirty="0" err="1"/>
              <a:t>업태별</a:t>
            </a:r>
            <a:r>
              <a:rPr lang="en-US" altLang="ko-KR" sz="1400" dirty="0"/>
              <a:t>,"30</a:t>
            </a:r>
            <a:r>
              <a:rPr lang="ko-KR" altLang="en-US" sz="1400" dirty="0"/>
              <a:t>세미만</a:t>
            </a:r>
            <a:r>
              <a:rPr lang="en-US" altLang="ko-KR" sz="1400" dirty="0"/>
              <a:t>","30</a:t>
            </a:r>
            <a:r>
              <a:rPr lang="ko-KR" altLang="en-US" sz="1400" dirty="0" err="1"/>
              <a:t>세이상</a:t>
            </a:r>
            <a:r>
              <a:rPr lang="en-US" altLang="ko-KR" sz="1400" dirty="0"/>
              <a:t>",</a:t>
            </a:r>
          </a:p>
          <a:p>
            <a:r>
              <a:rPr lang="en-US" altLang="ko-KR" sz="1400" dirty="0"/>
              <a:t>           "40</a:t>
            </a:r>
            <a:r>
              <a:rPr lang="ko-KR" altLang="en-US" sz="1400" dirty="0" err="1"/>
              <a:t>세이상</a:t>
            </a:r>
            <a:r>
              <a:rPr lang="en-US" altLang="ko-KR" sz="1400" dirty="0"/>
              <a:t>","50</a:t>
            </a:r>
            <a:r>
              <a:rPr lang="ko-KR" altLang="en-US" sz="1400" dirty="0" err="1"/>
              <a:t>세이상</a:t>
            </a:r>
            <a:r>
              <a:rPr lang="en-US" altLang="ko-KR" sz="1400" dirty="0"/>
              <a:t>","60</a:t>
            </a:r>
            <a:r>
              <a:rPr lang="ko-KR" altLang="en-US" sz="1400" dirty="0" err="1"/>
              <a:t>세이상</a:t>
            </a:r>
            <a:r>
              <a:rPr lang="en-US" altLang="ko-KR" sz="1400" dirty="0"/>
              <a:t>","70</a:t>
            </a:r>
            <a:r>
              <a:rPr lang="ko-KR" altLang="en-US" sz="1400" dirty="0" err="1"/>
              <a:t>세이상</a:t>
            </a:r>
            <a:r>
              <a:rPr lang="en-US" altLang="ko-KR" sz="1400" dirty="0"/>
              <a:t>")</a:t>
            </a:r>
          </a:p>
          <a:p>
            <a:endParaRPr lang="en-US" altLang="ko-KR" sz="1400" dirty="0"/>
          </a:p>
          <a:p>
            <a:r>
              <a:rPr lang="en-US" altLang="ko-KR" sz="1400" dirty="0"/>
              <a:t>po &lt;- rename(po, X29 ="30</a:t>
            </a:r>
            <a:r>
              <a:rPr lang="ko-KR" altLang="en-US" sz="1400" dirty="0"/>
              <a:t>세미만</a:t>
            </a:r>
            <a:r>
              <a:rPr lang="en-US" altLang="ko-KR" sz="1400" dirty="0"/>
              <a:t>")</a:t>
            </a:r>
          </a:p>
          <a:p>
            <a:r>
              <a:rPr lang="en-US" altLang="ko-KR" sz="1400" dirty="0"/>
              <a:t>po &lt;- rename(po, X30 ="30</a:t>
            </a:r>
            <a:r>
              <a:rPr lang="ko-KR" altLang="en-US" sz="1400" dirty="0" err="1"/>
              <a:t>세이상</a:t>
            </a:r>
            <a:r>
              <a:rPr lang="en-US" altLang="ko-KR" sz="1400" dirty="0"/>
              <a:t>")</a:t>
            </a:r>
          </a:p>
          <a:p>
            <a:r>
              <a:rPr lang="en-US" altLang="ko-KR" sz="1400" dirty="0"/>
              <a:t>po &lt;- rename(po, X40 ="40</a:t>
            </a:r>
            <a:r>
              <a:rPr lang="ko-KR" altLang="en-US" sz="1400" dirty="0" err="1"/>
              <a:t>세이상</a:t>
            </a:r>
            <a:r>
              <a:rPr lang="en-US" altLang="ko-KR" sz="1400" dirty="0"/>
              <a:t>")</a:t>
            </a:r>
          </a:p>
          <a:p>
            <a:r>
              <a:rPr lang="en-US" altLang="ko-KR" sz="1400" dirty="0"/>
              <a:t>po &lt;- rename(po, X50 ="50</a:t>
            </a:r>
            <a:r>
              <a:rPr lang="ko-KR" altLang="en-US" sz="1400" dirty="0" err="1"/>
              <a:t>세이상</a:t>
            </a:r>
            <a:r>
              <a:rPr lang="en-US" altLang="ko-KR" sz="1400" dirty="0"/>
              <a:t>")</a:t>
            </a:r>
          </a:p>
          <a:p>
            <a:r>
              <a:rPr lang="en-US" altLang="ko-KR" sz="1400" dirty="0"/>
              <a:t>po &lt;- rename(po, X60 ="60</a:t>
            </a:r>
            <a:r>
              <a:rPr lang="ko-KR" altLang="en-US" sz="1400" dirty="0" err="1"/>
              <a:t>세이상</a:t>
            </a:r>
            <a:r>
              <a:rPr lang="en-US" altLang="ko-KR" sz="1400" dirty="0"/>
              <a:t>")</a:t>
            </a:r>
          </a:p>
          <a:p>
            <a:r>
              <a:rPr lang="en-US" altLang="ko-KR" sz="1400" dirty="0"/>
              <a:t>po &lt;- rename(po, X70 ="70</a:t>
            </a:r>
            <a:r>
              <a:rPr lang="ko-KR" altLang="en-US" sz="1400" dirty="0" err="1"/>
              <a:t>세이상</a:t>
            </a:r>
            <a:r>
              <a:rPr lang="en-US" altLang="ko-KR" sz="1400" dirty="0"/>
              <a:t>")</a:t>
            </a:r>
          </a:p>
          <a:p>
            <a:endParaRPr lang="en-US" altLang="ko-KR" sz="1400" dirty="0"/>
          </a:p>
          <a:p>
            <a:endParaRPr lang="ko-KR" alt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C44615-20A7-4CA7-884E-CD438B8332DF}"/>
              </a:ext>
            </a:extLst>
          </p:cNvPr>
          <p:cNvSpPr txBox="1"/>
          <p:nvPr/>
        </p:nvSpPr>
        <p:spPr>
          <a:xfrm>
            <a:off x="7965650" y="4675695"/>
            <a:ext cx="376129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a1 &lt;- </a:t>
            </a:r>
            <a:r>
              <a:rPr lang="en-US" altLang="ko-KR" sz="1400" dirty="0" err="1"/>
              <a:t>ggplot</a:t>
            </a:r>
            <a:r>
              <a:rPr lang="en-US" altLang="ko-KR" sz="1400" dirty="0"/>
              <a:t>(po, 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,y=X29))+</a:t>
            </a:r>
            <a:r>
              <a:rPr lang="en-US" altLang="ko-KR" sz="1400" dirty="0" err="1"/>
              <a:t>geom_col</a:t>
            </a:r>
            <a:r>
              <a:rPr lang="en-US" altLang="ko-KR" sz="1400" dirty="0"/>
              <a:t>()</a:t>
            </a:r>
          </a:p>
          <a:p>
            <a:r>
              <a:rPr lang="en-US" altLang="ko-KR" sz="1400" dirty="0"/>
              <a:t>a2 &lt;- </a:t>
            </a:r>
            <a:r>
              <a:rPr lang="en-US" altLang="ko-KR" sz="1400" dirty="0" err="1"/>
              <a:t>ggplot</a:t>
            </a:r>
            <a:r>
              <a:rPr lang="en-US" altLang="ko-KR" sz="1400" dirty="0"/>
              <a:t>(po, 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,y=X30))+</a:t>
            </a:r>
            <a:r>
              <a:rPr lang="en-US" altLang="ko-KR" sz="1400" dirty="0" err="1"/>
              <a:t>geom_col</a:t>
            </a:r>
            <a:r>
              <a:rPr lang="en-US" altLang="ko-KR" sz="1400" dirty="0"/>
              <a:t>()</a:t>
            </a:r>
          </a:p>
          <a:p>
            <a:r>
              <a:rPr lang="en-US" altLang="ko-KR" sz="1400" dirty="0"/>
              <a:t>a3 &lt;- </a:t>
            </a:r>
            <a:r>
              <a:rPr lang="en-US" altLang="ko-KR" sz="1400" dirty="0" err="1"/>
              <a:t>ggplot</a:t>
            </a:r>
            <a:r>
              <a:rPr lang="en-US" altLang="ko-KR" sz="1400" dirty="0"/>
              <a:t>(po, 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,y=X40))+</a:t>
            </a:r>
            <a:r>
              <a:rPr lang="en-US" altLang="ko-KR" sz="1400" dirty="0" err="1"/>
              <a:t>geom_col</a:t>
            </a:r>
            <a:r>
              <a:rPr lang="en-US" altLang="ko-KR" sz="1400" dirty="0"/>
              <a:t>()</a:t>
            </a:r>
          </a:p>
          <a:p>
            <a:r>
              <a:rPr lang="en-US" altLang="ko-KR" sz="1400" dirty="0"/>
              <a:t>a4 &lt;- </a:t>
            </a:r>
            <a:r>
              <a:rPr lang="en-US" altLang="ko-KR" sz="1400" dirty="0" err="1"/>
              <a:t>ggplot</a:t>
            </a:r>
            <a:r>
              <a:rPr lang="en-US" altLang="ko-KR" sz="1400" dirty="0"/>
              <a:t>(po, 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,y=X50))+</a:t>
            </a:r>
            <a:r>
              <a:rPr lang="en-US" altLang="ko-KR" sz="1400" dirty="0" err="1"/>
              <a:t>geom_col</a:t>
            </a:r>
            <a:r>
              <a:rPr lang="en-US" altLang="ko-KR" sz="1400" dirty="0"/>
              <a:t>()</a:t>
            </a:r>
          </a:p>
          <a:p>
            <a:r>
              <a:rPr lang="en-US" altLang="ko-KR" sz="1400" dirty="0"/>
              <a:t>a5 &lt;- </a:t>
            </a:r>
            <a:r>
              <a:rPr lang="en-US" altLang="ko-KR" sz="1400" dirty="0" err="1"/>
              <a:t>ggplot</a:t>
            </a:r>
            <a:r>
              <a:rPr lang="en-US" altLang="ko-KR" sz="1400" dirty="0"/>
              <a:t>(po, 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,y=X60))+</a:t>
            </a:r>
            <a:r>
              <a:rPr lang="en-US" altLang="ko-KR" sz="1400" dirty="0" err="1"/>
              <a:t>geom_col</a:t>
            </a:r>
            <a:r>
              <a:rPr lang="en-US" altLang="ko-KR" sz="1400" dirty="0"/>
              <a:t>()</a:t>
            </a:r>
          </a:p>
          <a:p>
            <a:r>
              <a:rPr lang="en-US" altLang="ko-KR" sz="1400" dirty="0"/>
              <a:t>a6 &lt;- </a:t>
            </a:r>
            <a:r>
              <a:rPr lang="en-US" altLang="ko-KR" sz="1400" dirty="0" err="1"/>
              <a:t>ggplot</a:t>
            </a:r>
            <a:r>
              <a:rPr lang="en-US" altLang="ko-KR" sz="1400" dirty="0"/>
              <a:t>(po, 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,y=X70))+</a:t>
            </a:r>
            <a:r>
              <a:rPr lang="en-US" altLang="ko-KR" sz="1400" dirty="0" err="1"/>
              <a:t>geom_col</a:t>
            </a:r>
            <a:r>
              <a:rPr lang="en-US" altLang="ko-KR" sz="1400" dirty="0"/>
              <a:t>()</a:t>
            </a:r>
          </a:p>
          <a:p>
            <a:r>
              <a:rPr lang="en-US" altLang="ko-KR" sz="1400" dirty="0" err="1" smtClean="0"/>
              <a:t>grid.arrange</a:t>
            </a:r>
            <a:r>
              <a:rPr lang="en-US" altLang="ko-KR" sz="1400" dirty="0" smtClean="0"/>
              <a:t>(a1,a2,a3,a4,a5,a6,ncol=3,nrow=2)</a:t>
            </a:r>
            <a:endParaRPr lang="ko-KR" altLang="en-US" sz="1400" dirty="0"/>
          </a:p>
        </p:txBody>
      </p:sp>
      <p:grpSp>
        <p:nvGrpSpPr>
          <p:cNvPr id="9" name="그룹 8"/>
          <p:cNvGrpSpPr/>
          <p:nvPr/>
        </p:nvGrpSpPr>
        <p:grpSpPr>
          <a:xfrm>
            <a:off x="1" y="427247"/>
            <a:ext cx="1932493" cy="315590"/>
            <a:chOff x="160147" y="1840624"/>
            <a:chExt cx="1485774" cy="315590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72165" y="1859920"/>
              <a:ext cx="1461735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남녀</a:t>
              </a:r>
              <a:r>
                <a:rPr lang="en-US" altLang="ko-KR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,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나이별 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/>
              <a:t>남녀</a:t>
            </a:r>
            <a:r>
              <a:rPr lang="en-US" altLang="ko-KR" dirty="0"/>
              <a:t>, </a:t>
            </a:r>
            <a:r>
              <a:rPr lang="ko-KR" altLang="en-US" dirty="0"/>
              <a:t>나이별 폐업의 수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68BD979F-330B-4183-9A4A-E2D995D6A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1451" y="742837"/>
            <a:ext cx="7180364" cy="34088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B039E8-FA37-48A3-92D8-E6F19F1513DE}"/>
              </a:ext>
            </a:extLst>
          </p:cNvPr>
          <p:cNvSpPr txBox="1"/>
          <p:nvPr/>
        </p:nvSpPr>
        <p:spPr>
          <a:xfrm>
            <a:off x="3471451" y="4143404"/>
            <a:ext cx="718036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a1 &lt;- </a:t>
            </a:r>
            <a:r>
              <a:rPr lang="en-US" altLang="ko-KR" sz="1400" dirty="0" err="1"/>
              <a:t>ggplot</a:t>
            </a:r>
            <a:r>
              <a:rPr lang="en-US" altLang="ko-KR" sz="1400" dirty="0"/>
              <a:t>(po, 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,y=X29))</a:t>
            </a:r>
          </a:p>
          <a:p>
            <a:endParaRPr lang="en-US" altLang="ko-KR" sz="1400" dirty="0"/>
          </a:p>
          <a:p>
            <a:r>
              <a:rPr lang="en-US" altLang="ko-KR" sz="1400" dirty="0"/>
              <a:t>a1+geom_boxplot(</a:t>
            </a:r>
            <a:r>
              <a:rPr lang="en-US" altLang="ko-KR" sz="1400" dirty="0" err="1"/>
              <a:t>colour</a:t>
            </a:r>
            <a:r>
              <a:rPr lang="en-US" altLang="ko-KR" sz="1400" dirty="0"/>
              <a:t> ="blue")+</a:t>
            </a:r>
            <a:r>
              <a:rPr lang="en-US" altLang="ko-KR" sz="1400" dirty="0" err="1"/>
              <a:t>geom_boxplot</a:t>
            </a:r>
            <a:r>
              <a:rPr lang="en-US" altLang="ko-KR" sz="1400" dirty="0"/>
              <a:t>(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,y=X30),</a:t>
            </a:r>
            <a:r>
              <a:rPr lang="en-US" altLang="ko-KR" sz="1400" dirty="0" err="1"/>
              <a:t>colour</a:t>
            </a:r>
            <a:r>
              <a:rPr lang="en-US" altLang="ko-KR" sz="1400" dirty="0"/>
              <a:t>="red")</a:t>
            </a:r>
          </a:p>
          <a:p>
            <a:r>
              <a:rPr lang="en-US" altLang="ko-KR" sz="1400" dirty="0"/>
              <a:t>	+</a:t>
            </a:r>
            <a:r>
              <a:rPr lang="en-US" altLang="ko-KR" sz="1400" dirty="0" err="1"/>
              <a:t>geom_boxplot</a:t>
            </a:r>
            <a:r>
              <a:rPr lang="en-US" altLang="ko-KR" sz="1400" dirty="0"/>
              <a:t>(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,y=X40),</a:t>
            </a:r>
            <a:r>
              <a:rPr lang="en-US" altLang="ko-KR" sz="1400" dirty="0" err="1"/>
              <a:t>colour</a:t>
            </a:r>
            <a:r>
              <a:rPr lang="en-US" altLang="ko-KR" sz="1400" dirty="0"/>
              <a:t>="green")+</a:t>
            </a:r>
            <a:r>
              <a:rPr lang="en-US" altLang="ko-KR" sz="1400" dirty="0" err="1"/>
              <a:t>geom_boxplot</a:t>
            </a:r>
            <a:r>
              <a:rPr lang="en-US" altLang="ko-KR" sz="1400" dirty="0"/>
              <a:t>(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,y=X50))</a:t>
            </a:r>
          </a:p>
          <a:p>
            <a:r>
              <a:rPr lang="en-US" altLang="ko-KR" sz="1400" dirty="0"/>
              <a:t>		+</a:t>
            </a:r>
            <a:r>
              <a:rPr lang="en-US" altLang="ko-KR" sz="1400" dirty="0" err="1"/>
              <a:t>geom_boxplot</a:t>
            </a:r>
            <a:r>
              <a:rPr lang="en-US" altLang="ko-KR" sz="1400" dirty="0"/>
              <a:t>(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,y=X60),</a:t>
            </a:r>
            <a:r>
              <a:rPr lang="en-US" altLang="ko-KR" sz="1400" dirty="0" err="1"/>
              <a:t>colour</a:t>
            </a:r>
            <a:r>
              <a:rPr lang="en-US" altLang="ko-KR" sz="1400" dirty="0"/>
              <a:t>="purple")</a:t>
            </a:r>
          </a:p>
          <a:p>
            <a:r>
              <a:rPr lang="en-US" altLang="ko-KR" sz="1400" dirty="0"/>
              <a:t>			+</a:t>
            </a:r>
            <a:r>
              <a:rPr lang="en-US" altLang="ko-KR" sz="1400" dirty="0" err="1"/>
              <a:t>geom_boxplot</a:t>
            </a:r>
            <a:r>
              <a:rPr lang="en-US" altLang="ko-KR" sz="1400" dirty="0"/>
              <a:t>(</a:t>
            </a:r>
            <a:r>
              <a:rPr lang="en-US" altLang="ko-KR" sz="1400" dirty="0" err="1"/>
              <a:t>aes</a:t>
            </a:r>
            <a:r>
              <a:rPr lang="en-US" altLang="ko-KR" sz="1400" dirty="0"/>
              <a:t>(x=</a:t>
            </a:r>
            <a:r>
              <a:rPr lang="ko-KR" altLang="en-US" sz="1400" dirty="0"/>
              <a:t>성별</a:t>
            </a:r>
            <a:r>
              <a:rPr lang="en-US" altLang="ko-KR" sz="1400" dirty="0"/>
              <a:t>,y=X30),</a:t>
            </a:r>
            <a:r>
              <a:rPr lang="en-US" altLang="ko-KR" sz="1400" dirty="0" err="1"/>
              <a:t>colour</a:t>
            </a:r>
            <a:r>
              <a:rPr lang="en-US" altLang="ko-KR" sz="1400" dirty="0"/>
              <a:t>="pink</a:t>
            </a:r>
            <a:r>
              <a:rPr lang="en-US" altLang="ko-KR" sz="1400" dirty="0" smtClean="0"/>
              <a:t>")</a:t>
            </a:r>
          </a:p>
          <a:p>
            <a:endParaRPr lang="en-US" altLang="ko-KR" sz="1400" dirty="0"/>
          </a:p>
          <a:p>
            <a:r>
              <a:rPr lang="ko-KR" altLang="en-US" sz="1400" dirty="0" smtClean="0"/>
              <a:t>남녀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연령대별 폐업 그래프</a:t>
            </a:r>
            <a:endParaRPr lang="en-US" altLang="ko-KR" sz="1400" dirty="0"/>
          </a:p>
          <a:p>
            <a:endParaRPr lang="ko-KR" altLang="en-US" sz="1400" dirty="0"/>
          </a:p>
        </p:txBody>
      </p:sp>
      <p:grpSp>
        <p:nvGrpSpPr>
          <p:cNvPr id="9" name="그룹 8"/>
          <p:cNvGrpSpPr/>
          <p:nvPr/>
        </p:nvGrpSpPr>
        <p:grpSpPr>
          <a:xfrm>
            <a:off x="1" y="427247"/>
            <a:ext cx="1932493" cy="315590"/>
            <a:chOff x="160147" y="1840624"/>
            <a:chExt cx="1485774" cy="315590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72165" y="1859920"/>
              <a:ext cx="1461735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남녀</a:t>
              </a:r>
              <a:r>
                <a:rPr lang="en-US" altLang="ko-KR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,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나이별 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433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 smtClean="0"/>
              <a:t>특정 업종 </a:t>
            </a:r>
            <a:r>
              <a:rPr lang="ko-KR" altLang="en-US" dirty="0"/>
              <a:t>창업에서 폐업의 까지</a:t>
            </a:r>
            <a:r>
              <a:rPr lang="en-US" altLang="ko-KR" dirty="0"/>
              <a:t> </a:t>
            </a:r>
            <a:r>
              <a:rPr lang="ko-KR" altLang="en-US" dirty="0"/>
              <a:t>주기</a:t>
            </a:r>
            <a:endParaRPr lang="en-US" altLang="ko-KR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68072910-7848-4F89-80BE-C5C4AC3F8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4408" y="745504"/>
            <a:ext cx="4958088" cy="34974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B16DA2-6BF1-447E-90CC-D421FBB9BBD8}"/>
              </a:ext>
            </a:extLst>
          </p:cNvPr>
          <p:cNvSpPr txBox="1"/>
          <p:nvPr/>
        </p:nvSpPr>
        <p:spPr>
          <a:xfrm>
            <a:off x="3500693" y="4242926"/>
            <a:ext cx="36198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excel</a:t>
            </a:r>
            <a:r>
              <a:rPr lang="ko-KR" altLang="en-US" sz="1400" dirty="0"/>
              <a:t>파일을 가져와 </a:t>
            </a:r>
          </a:p>
          <a:p>
            <a:r>
              <a:rPr lang="en-US" altLang="ko-KR" sz="1400" dirty="0"/>
              <a:t>test1 &lt;-</a:t>
            </a:r>
            <a:r>
              <a:rPr lang="en-US" altLang="ko-KR" sz="1400" dirty="0" err="1"/>
              <a:t>read_excel</a:t>
            </a:r>
            <a:r>
              <a:rPr lang="en-US" altLang="ko-KR" sz="1400" dirty="0"/>
              <a:t>("</a:t>
            </a:r>
            <a:r>
              <a:rPr lang="ko-KR" altLang="en-US" sz="1400" dirty="0"/>
              <a:t>식품제조업</a:t>
            </a:r>
            <a:r>
              <a:rPr lang="en-US" altLang="ko-KR" sz="1400" dirty="0"/>
              <a:t>.xlsx")</a:t>
            </a:r>
          </a:p>
          <a:p>
            <a:r>
              <a:rPr lang="en-US" altLang="ko-KR" sz="1400" dirty="0"/>
              <a:t>test2 &lt;-</a:t>
            </a:r>
            <a:r>
              <a:rPr lang="en-US" altLang="ko-KR" sz="1400" dirty="0" err="1"/>
              <a:t>read_excel</a:t>
            </a:r>
            <a:r>
              <a:rPr lang="en-US" altLang="ko-KR" sz="1400" dirty="0"/>
              <a:t>("</a:t>
            </a:r>
            <a:r>
              <a:rPr lang="ko-KR" altLang="en-US" sz="1400" dirty="0"/>
              <a:t>일반음식점</a:t>
            </a:r>
            <a:r>
              <a:rPr lang="en-US" altLang="ko-KR" sz="1400" dirty="0"/>
              <a:t>.xlsx")</a:t>
            </a:r>
          </a:p>
          <a:p>
            <a:r>
              <a:rPr lang="en-US" altLang="ko-KR" sz="1400" dirty="0"/>
              <a:t>test3 &lt;-</a:t>
            </a:r>
            <a:r>
              <a:rPr lang="en-US" altLang="ko-KR" sz="1400" dirty="0" err="1"/>
              <a:t>read_excel</a:t>
            </a:r>
            <a:r>
              <a:rPr lang="en-US" altLang="ko-KR" sz="1400" dirty="0"/>
              <a:t>("</a:t>
            </a:r>
            <a:r>
              <a:rPr lang="ko-KR" altLang="en-US" sz="1400" dirty="0"/>
              <a:t>식품판매업</a:t>
            </a:r>
            <a:r>
              <a:rPr lang="en-US" altLang="ko-KR" sz="1400" dirty="0"/>
              <a:t>.xlsx")</a:t>
            </a:r>
          </a:p>
          <a:p>
            <a:r>
              <a:rPr lang="en-US" altLang="ko-KR" sz="1400" dirty="0"/>
              <a:t>…</a:t>
            </a:r>
            <a:r>
              <a:rPr lang="ko-KR" altLang="en-US" sz="1400" dirty="0"/>
              <a:t>생략</a:t>
            </a:r>
            <a:endParaRPr lang="en-US" altLang="ko-KR" sz="1400" dirty="0"/>
          </a:p>
          <a:p>
            <a:endParaRPr lang="en-US" altLang="ko-KR" sz="1400" dirty="0"/>
          </a:p>
          <a:p>
            <a:r>
              <a:rPr lang="en-US" altLang="ko-KR" sz="1400" dirty="0" err="1"/>
              <a:t>Test_all</a:t>
            </a:r>
            <a:r>
              <a:rPr lang="en-US" altLang="ko-KR" sz="1400" dirty="0"/>
              <a:t> &lt;- </a:t>
            </a:r>
            <a:r>
              <a:rPr lang="en-US" altLang="ko-KR" sz="1400" dirty="0" err="1"/>
              <a:t>bind_rows</a:t>
            </a:r>
            <a:r>
              <a:rPr lang="en-US" altLang="ko-KR" sz="1400" dirty="0"/>
              <a:t>(test1, test2,test3,test4,test5,test6,test7,test8)</a:t>
            </a:r>
            <a:endParaRPr lang="ko-KR" alt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3D3784-B8B6-493B-A48C-D87181FE055D}"/>
              </a:ext>
            </a:extLst>
          </p:cNvPr>
          <p:cNvSpPr txBox="1"/>
          <p:nvPr/>
        </p:nvSpPr>
        <p:spPr>
          <a:xfrm>
            <a:off x="8746503" y="746290"/>
            <a:ext cx="319257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(1) </a:t>
            </a:r>
            <a:r>
              <a:rPr lang="ko-KR" altLang="en-US" sz="1200" dirty="0" err="1"/>
              <a:t>결측치</a:t>
            </a:r>
            <a:r>
              <a:rPr lang="ko-KR" altLang="en-US" sz="1200" dirty="0"/>
              <a:t> 확인 </a:t>
            </a:r>
          </a:p>
          <a:p>
            <a:r>
              <a:rPr lang="en-US" altLang="ko-KR" sz="1200" dirty="0"/>
              <a:t>table(is.na(</a:t>
            </a:r>
            <a:r>
              <a:rPr lang="en-US" altLang="ko-KR" sz="1200" dirty="0" err="1"/>
              <a:t>test_all$close</a:t>
            </a:r>
            <a:r>
              <a:rPr lang="en-US" altLang="ko-KR" sz="1200" dirty="0"/>
              <a:t>))</a:t>
            </a:r>
          </a:p>
          <a:p>
            <a:r>
              <a:rPr lang="en-US" altLang="ko-KR" sz="1200" dirty="0"/>
              <a:t>(2)</a:t>
            </a:r>
            <a:r>
              <a:rPr lang="ko-KR" altLang="en-US" sz="1200" dirty="0" err="1"/>
              <a:t>결측치제거</a:t>
            </a:r>
            <a:r>
              <a:rPr lang="ko-KR" altLang="en-US" sz="1200" dirty="0"/>
              <a:t> </a:t>
            </a:r>
          </a:p>
          <a:p>
            <a:r>
              <a:rPr lang="en-US" altLang="ko-KR" sz="1200" dirty="0" err="1"/>
              <a:t>test_all</a:t>
            </a:r>
            <a:r>
              <a:rPr lang="en-US" altLang="ko-KR" sz="1200" dirty="0"/>
              <a:t> &lt;- </a:t>
            </a:r>
            <a:r>
              <a:rPr lang="en-US" altLang="ko-KR" sz="1200" dirty="0" err="1"/>
              <a:t>test_all</a:t>
            </a:r>
            <a:r>
              <a:rPr lang="en-US" altLang="ko-KR" sz="1200" dirty="0"/>
              <a:t> %&gt;%</a:t>
            </a:r>
          </a:p>
          <a:p>
            <a:r>
              <a:rPr lang="en-US" altLang="ko-KR" sz="1200" dirty="0"/>
              <a:t>	filter(!is.na(close))</a:t>
            </a:r>
          </a:p>
          <a:p>
            <a:r>
              <a:rPr lang="en-US" altLang="ko-KR" sz="1200" dirty="0"/>
              <a:t>(3)</a:t>
            </a:r>
            <a:r>
              <a:rPr lang="ko-KR" altLang="en-US" sz="1200" dirty="0"/>
              <a:t>파생변수 이용 폐</a:t>
            </a:r>
            <a:r>
              <a:rPr lang="en-US" altLang="ko-KR" sz="1200" dirty="0"/>
              <a:t>,</a:t>
            </a:r>
            <a:r>
              <a:rPr lang="ko-KR" altLang="en-US" sz="1200" dirty="0"/>
              <a:t>창 주기 </a:t>
            </a:r>
            <a:r>
              <a:rPr lang="ko-KR" altLang="en-US" sz="1200" dirty="0" err="1"/>
              <a:t>값넣기</a:t>
            </a:r>
            <a:endParaRPr lang="ko-KR" altLang="en-US" sz="1200" dirty="0"/>
          </a:p>
          <a:p>
            <a:r>
              <a:rPr lang="en-US" altLang="ko-KR" sz="1200" dirty="0" err="1"/>
              <a:t>test_all$sub</a:t>
            </a:r>
            <a:r>
              <a:rPr lang="en-US" altLang="ko-KR" sz="1200" dirty="0"/>
              <a:t> &lt;-</a:t>
            </a:r>
            <a:r>
              <a:rPr lang="en-US" altLang="ko-KR" sz="1200" dirty="0" err="1"/>
              <a:t>test_all$close</a:t>
            </a:r>
            <a:r>
              <a:rPr lang="en-US" altLang="ko-KR" sz="1200" dirty="0"/>
              <a:t> -</a:t>
            </a:r>
            <a:r>
              <a:rPr lang="en-US" altLang="ko-KR" sz="1200" dirty="0" err="1"/>
              <a:t>test_all</a:t>
            </a:r>
            <a:r>
              <a:rPr lang="en-US" altLang="ko-KR" sz="1200" dirty="0"/>
              <a:t>$</a:t>
            </a:r>
            <a:r>
              <a:rPr lang="ko-KR" altLang="en-US" sz="1200" dirty="0"/>
              <a:t>인허가일자</a:t>
            </a:r>
          </a:p>
          <a:p>
            <a:r>
              <a:rPr lang="ko-KR" altLang="en-US" sz="1200" dirty="0"/>
              <a:t>쉽게 구분하기 위해 이름을 재지정 </a:t>
            </a:r>
          </a:p>
          <a:p>
            <a:r>
              <a:rPr lang="ko-KR" altLang="en-US" sz="1200" dirty="0"/>
              <a:t>인허가 일자 </a:t>
            </a:r>
            <a:r>
              <a:rPr lang="en-US" altLang="ko-KR" sz="1200" dirty="0"/>
              <a:t>-&gt; open</a:t>
            </a:r>
            <a:r>
              <a:rPr lang="ko-KR" altLang="en-US" sz="1200" dirty="0"/>
              <a:t>으로</a:t>
            </a:r>
          </a:p>
          <a:p>
            <a:r>
              <a:rPr lang="en-US" altLang="ko-KR" sz="1200" dirty="0" err="1"/>
              <a:t>test_all</a:t>
            </a:r>
            <a:r>
              <a:rPr lang="en-US" altLang="ko-KR" sz="1200" dirty="0"/>
              <a:t> &lt;- rename(</a:t>
            </a:r>
            <a:r>
              <a:rPr lang="en-US" altLang="ko-KR" sz="1200" dirty="0" err="1"/>
              <a:t>test_all</a:t>
            </a:r>
            <a:r>
              <a:rPr lang="en-US" altLang="ko-KR" sz="1200" dirty="0"/>
              <a:t> , "open" = "</a:t>
            </a:r>
            <a:r>
              <a:rPr lang="ko-KR" altLang="en-US" sz="1200" dirty="0"/>
              <a:t>인허가일자</a:t>
            </a:r>
            <a:r>
              <a:rPr lang="en-US" altLang="ko-KR" sz="1200" dirty="0"/>
              <a:t>")</a:t>
            </a:r>
          </a:p>
          <a:p>
            <a:r>
              <a:rPr lang="en-US" altLang="ko-KR" sz="1200" dirty="0" err="1"/>
              <a:t>test_all$sub</a:t>
            </a:r>
            <a:r>
              <a:rPr lang="en-US" altLang="ko-KR" sz="1200" dirty="0"/>
              <a:t> &lt;-</a:t>
            </a:r>
            <a:r>
              <a:rPr lang="en-US" altLang="ko-KR" sz="1200" dirty="0" err="1"/>
              <a:t>test_all$close</a:t>
            </a:r>
            <a:r>
              <a:rPr lang="en-US" altLang="ko-KR" sz="1200" dirty="0"/>
              <a:t> -</a:t>
            </a:r>
            <a:r>
              <a:rPr lang="en-US" altLang="ko-KR" sz="1200" dirty="0" err="1"/>
              <a:t>test_all$open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en-US" altLang="ko-KR" sz="1200" dirty="0" err="1"/>
              <a:t>ggplot</a:t>
            </a:r>
            <a:r>
              <a:rPr lang="en-US" altLang="ko-KR" sz="1200" dirty="0"/>
              <a:t>(data = </a:t>
            </a:r>
            <a:r>
              <a:rPr lang="en-US" altLang="ko-KR" sz="1200" dirty="0" err="1"/>
              <a:t>test_all</a:t>
            </a:r>
            <a:r>
              <a:rPr lang="en-US" altLang="ko-KR" sz="1200" dirty="0"/>
              <a:t>, 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(open, close, color = Tree)) +</a:t>
            </a:r>
          </a:p>
          <a:p>
            <a:r>
              <a:rPr lang="en-US" altLang="ko-KR" sz="1200" dirty="0"/>
              <a:t>    </a:t>
            </a:r>
            <a:r>
              <a:rPr lang="en-US" altLang="ko-KR" sz="1200" dirty="0" err="1"/>
              <a:t>geom_line</a:t>
            </a:r>
            <a:r>
              <a:rPr lang="en-US" altLang="ko-KR" sz="1200" dirty="0"/>
              <a:t>()</a:t>
            </a:r>
          </a:p>
          <a:p>
            <a:endParaRPr lang="en-US" altLang="ko-KR" sz="1200" dirty="0"/>
          </a:p>
          <a:p>
            <a:r>
              <a:rPr lang="en-US" altLang="ko-KR" sz="1200" dirty="0"/>
              <a:t>//</a:t>
            </a:r>
            <a:r>
              <a:rPr lang="ko-KR" altLang="en-US" sz="1200" dirty="0"/>
              <a:t>화면 분할 하기</a:t>
            </a:r>
          </a:p>
          <a:p>
            <a:r>
              <a:rPr lang="en-US" altLang="ko-KR" sz="1200" dirty="0" err="1"/>
              <a:t>install.packages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gridExtra</a:t>
            </a:r>
            <a:r>
              <a:rPr lang="en-US" altLang="ko-KR" sz="1200" dirty="0"/>
              <a:t>")</a:t>
            </a:r>
          </a:p>
          <a:p>
            <a:r>
              <a:rPr lang="en-US" altLang="ko-KR" sz="1200" dirty="0"/>
              <a:t>library(</a:t>
            </a:r>
            <a:r>
              <a:rPr lang="en-US" altLang="ko-KR" sz="1200" dirty="0" err="1"/>
              <a:t>gridExtra</a:t>
            </a:r>
            <a:r>
              <a:rPr lang="en-US" altLang="ko-KR" sz="1200" dirty="0"/>
              <a:t>)</a:t>
            </a:r>
          </a:p>
          <a:p>
            <a:endParaRPr lang="en-US" altLang="ko-KR" sz="1200" dirty="0"/>
          </a:p>
          <a:p>
            <a:r>
              <a:rPr lang="en-US" altLang="ko-KR" sz="1200" dirty="0"/>
              <a:t>p1 &lt;-</a:t>
            </a:r>
            <a:r>
              <a:rPr lang="en-US" altLang="ko-KR" sz="1200" dirty="0" err="1"/>
              <a:t>ggplot</a:t>
            </a:r>
            <a:r>
              <a:rPr lang="en-US" altLang="ko-KR" sz="1200" dirty="0"/>
              <a:t>(</a:t>
            </a:r>
            <a:r>
              <a:rPr lang="en-US" altLang="ko-KR" sz="1200" dirty="0" err="1"/>
              <a:t>test_all</a:t>
            </a:r>
            <a:r>
              <a:rPr lang="en-US" altLang="ko-KR" sz="1200" dirty="0"/>
              <a:t>, 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/>
              <a:t>개방자치단체코드</a:t>
            </a:r>
            <a:r>
              <a:rPr lang="en-US" altLang="ko-KR" sz="1200" dirty="0"/>
              <a:t>,y=open))+</a:t>
            </a:r>
            <a:r>
              <a:rPr lang="en-US" altLang="ko-KR" sz="1200" dirty="0" err="1"/>
              <a:t>geom_line</a:t>
            </a:r>
            <a:r>
              <a:rPr lang="en-US" altLang="ko-KR" sz="1200" dirty="0"/>
              <a:t>()+</a:t>
            </a:r>
            <a:r>
              <a:rPr lang="en-US" altLang="ko-KR" sz="1200" dirty="0" err="1"/>
              <a:t>geom_point</a:t>
            </a:r>
            <a:r>
              <a:rPr lang="en-US" altLang="ko-KR" sz="1200" dirty="0"/>
              <a:t>()</a:t>
            </a:r>
          </a:p>
          <a:p>
            <a:r>
              <a:rPr lang="en-US" altLang="ko-KR" sz="1200" dirty="0"/>
              <a:t>p2 &lt;-</a:t>
            </a:r>
            <a:r>
              <a:rPr lang="en-US" altLang="ko-KR" sz="1200" dirty="0" err="1"/>
              <a:t>ggplot</a:t>
            </a:r>
            <a:r>
              <a:rPr lang="en-US" altLang="ko-KR" sz="1200" dirty="0"/>
              <a:t>(</a:t>
            </a:r>
            <a:r>
              <a:rPr lang="en-US" altLang="ko-KR" sz="1200" dirty="0" err="1"/>
              <a:t>test_all</a:t>
            </a:r>
            <a:r>
              <a:rPr lang="en-US" altLang="ko-KR" sz="1200" dirty="0"/>
              <a:t>, 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/>
              <a:t>개방자치단체코드</a:t>
            </a:r>
            <a:r>
              <a:rPr lang="en-US" altLang="ko-KR" sz="1200" dirty="0"/>
              <a:t>,y=close),</a:t>
            </a:r>
            <a:r>
              <a:rPr lang="en-US" altLang="ko-KR" sz="1200" dirty="0" err="1"/>
              <a:t>colour</a:t>
            </a:r>
            <a:r>
              <a:rPr lang="en-US" altLang="ko-KR" sz="1200" dirty="0"/>
              <a:t>="red")+</a:t>
            </a:r>
            <a:r>
              <a:rPr lang="en-US" altLang="ko-KR" sz="1200" dirty="0" err="1"/>
              <a:t>geom_line</a:t>
            </a:r>
            <a:r>
              <a:rPr lang="en-US" altLang="ko-KR" sz="1200" dirty="0"/>
              <a:t>(</a:t>
            </a:r>
            <a:r>
              <a:rPr lang="en-US" altLang="ko-KR" sz="1200" dirty="0" err="1"/>
              <a:t>colour</a:t>
            </a:r>
            <a:r>
              <a:rPr lang="en-US" altLang="ko-KR" sz="1200" dirty="0"/>
              <a:t>="red")+</a:t>
            </a:r>
            <a:r>
              <a:rPr lang="en-US" altLang="ko-KR" sz="1200" dirty="0" err="1"/>
              <a:t>geom_point</a:t>
            </a:r>
            <a:r>
              <a:rPr lang="en-US" altLang="ko-KR" sz="1200" dirty="0"/>
              <a:t>(</a:t>
            </a:r>
            <a:r>
              <a:rPr lang="en-US" altLang="ko-KR" sz="1200" dirty="0" err="1"/>
              <a:t>colour</a:t>
            </a:r>
            <a:r>
              <a:rPr lang="en-US" altLang="ko-KR" sz="1200" dirty="0"/>
              <a:t>="red")</a:t>
            </a:r>
          </a:p>
          <a:p>
            <a:r>
              <a:rPr lang="en-US" altLang="ko-KR" sz="1200" dirty="0"/>
              <a:t>p3 &lt;- </a:t>
            </a:r>
            <a:r>
              <a:rPr lang="en-US" altLang="ko-KR" sz="1200" dirty="0" err="1"/>
              <a:t>ggplot</a:t>
            </a:r>
            <a:r>
              <a:rPr lang="en-US" altLang="ko-KR" sz="1200" dirty="0"/>
              <a:t>(</a:t>
            </a:r>
            <a:r>
              <a:rPr lang="en-US" altLang="ko-KR" sz="1200" dirty="0" err="1"/>
              <a:t>test_all</a:t>
            </a:r>
            <a:r>
              <a:rPr lang="en-US" altLang="ko-KR" sz="1200" dirty="0"/>
              <a:t>, 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/>
              <a:t>개방자치단체코드</a:t>
            </a:r>
            <a:r>
              <a:rPr lang="en-US" altLang="ko-KR" sz="1200" dirty="0"/>
              <a:t>,y=sub)) +</a:t>
            </a:r>
            <a:r>
              <a:rPr lang="en-US" altLang="ko-KR" sz="1200" dirty="0" err="1"/>
              <a:t>geom_boxplot</a:t>
            </a:r>
            <a:r>
              <a:rPr lang="en-US" altLang="ko-KR" sz="1200" dirty="0"/>
              <a:t>()</a:t>
            </a:r>
          </a:p>
          <a:p>
            <a:r>
              <a:rPr lang="en-US" altLang="ko-KR" sz="1200" dirty="0" err="1"/>
              <a:t>grid.arrange</a:t>
            </a:r>
            <a:r>
              <a:rPr lang="en-US" altLang="ko-KR" sz="1200" dirty="0"/>
              <a:t>(p1,p2,p3,ncol=3)//1</a:t>
            </a:r>
            <a:r>
              <a:rPr lang="ko-KR" altLang="en-US" sz="1200" dirty="0"/>
              <a:t>행 </a:t>
            </a:r>
            <a:r>
              <a:rPr lang="en-US" altLang="ko-KR" sz="1200" dirty="0"/>
              <a:t>3</a:t>
            </a:r>
            <a:r>
              <a:rPr lang="ko-KR" altLang="en-US" sz="1200" dirty="0"/>
              <a:t>열로</a:t>
            </a: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49BA7258-D91C-4108-AA61-23E5AACD8862}"/>
              </a:ext>
            </a:extLst>
          </p:cNvPr>
          <p:cNvGrpSpPr/>
          <p:nvPr/>
        </p:nvGrpSpPr>
        <p:grpSpPr>
          <a:xfrm>
            <a:off x="3494408" y="742836"/>
            <a:ext cx="8334919" cy="5315972"/>
            <a:chOff x="2975457" y="871642"/>
            <a:chExt cx="4958088" cy="3486864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0961243F-AE7B-4985-B1CF-F79FDB2942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tretch>
              <a:fillRect/>
            </a:stretch>
          </p:blipFill>
          <p:spPr>
            <a:xfrm>
              <a:off x="2975457" y="871642"/>
              <a:ext cx="4958088" cy="348686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35AED60-2180-4F77-9803-6E1E38A1C471}"/>
                </a:ext>
              </a:extLst>
            </p:cNvPr>
            <p:cNvSpPr txBox="1"/>
            <p:nvPr/>
          </p:nvSpPr>
          <p:spPr>
            <a:xfrm>
              <a:off x="3697151" y="3424428"/>
              <a:ext cx="390269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/>
                <a:t>창업</a:t>
              </a:r>
              <a:r>
                <a:rPr lang="en-US" altLang="ko-KR" dirty="0"/>
                <a:t>-&gt;</a:t>
              </a:r>
              <a:r>
                <a:rPr lang="ko-KR" altLang="en-US" dirty="0"/>
                <a:t> 폐업까지의 기간</a:t>
              </a:r>
              <a:endParaRPr lang="en-US" altLang="ko-KR" dirty="0"/>
            </a:p>
            <a:p>
              <a:r>
                <a:rPr lang="en-US" altLang="ko-KR" sz="2000" dirty="0">
                  <a:solidFill>
                    <a:srgbClr val="FF0000"/>
                  </a:solidFill>
                </a:rPr>
                <a:t>						5</a:t>
              </a:r>
              <a:r>
                <a:rPr lang="ko-KR" altLang="en-US" sz="2000" dirty="0">
                  <a:solidFill>
                    <a:srgbClr val="FF0000"/>
                  </a:solidFill>
                </a:rPr>
                <a:t>년 정도</a:t>
              </a: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" y="427247"/>
            <a:ext cx="1932493" cy="315590"/>
            <a:chOff x="160147" y="1840624"/>
            <a:chExt cx="1485774" cy="315590"/>
          </a:xfrm>
        </p:grpSpPr>
        <p:sp>
          <p:nvSpPr>
            <p:cNvPr id="12" name="모서리가 둥근 직사각형 11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72784" y="1859920"/>
              <a:ext cx="1460503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특정 업종별 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재창업</a:t>
            </a:r>
            <a:endParaRPr lang="ko-KR" altLang="en-US" dirty="0"/>
          </a:p>
        </p:txBody>
      </p:sp>
      <p:grpSp>
        <p:nvGrpSpPr>
          <p:cNvPr id="7" name="그룹 6"/>
          <p:cNvGrpSpPr/>
          <p:nvPr/>
        </p:nvGrpSpPr>
        <p:grpSpPr>
          <a:xfrm>
            <a:off x="1" y="427247"/>
            <a:ext cx="1932493" cy="315590"/>
            <a:chOff x="160147" y="1840624"/>
            <a:chExt cx="1485774" cy="31559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12051" y="1859920"/>
              <a:ext cx="1181968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 err="1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재창업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648994" y="742837"/>
            <a:ext cx="491705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 </a:t>
            </a:r>
            <a:r>
              <a:rPr lang="en-US" altLang="ko-KR" dirty="0" smtClean="0"/>
              <a:t>d1 </a:t>
            </a:r>
            <a:r>
              <a:rPr lang="en-US" altLang="ko-KR" dirty="0"/>
              <a:t>&lt;-</a:t>
            </a:r>
            <a:r>
              <a:rPr lang="en-US" altLang="ko-KR" dirty="0" err="1"/>
              <a:t>ggplot</a:t>
            </a:r>
            <a:r>
              <a:rPr lang="en-US" altLang="ko-KR" dirty="0"/>
              <a:t>(data=re , </a:t>
            </a:r>
            <a:r>
              <a:rPr lang="en-US" altLang="ko-KR" dirty="0" err="1"/>
              <a:t>aes</a:t>
            </a:r>
            <a:r>
              <a:rPr lang="en-US" altLang="ko-KR" dirty="0"/>
              <a:t>(x=</a:t>
            </a:r>
            <a:r>
              <a:rPr lang="ko-KR" altLang="en-US" dirty="0" err="1"/>
              <a:t>구분별</a:t>
            </a:r>
            <a:r>
              <a:rPr lang="en-US" altLang="ko-KR" dirty="0"/>
              <a:t>2, y=</a:t>
            </a:r>
            <a:r>
              <a:rPr lang="ko-KR" altLang="en-US" dirty="0" err="1"/>
              <a:t>처음창업</a:t>
            </a:r>
            <a:r>
              <a:rPr lang="en-US" altLang="ko-KR" dirty="0"/>
              <a:t>))+</a:t>
            </a:r>
            <a:r>
              <a:rPr lang="en-US" altLang="ko-KR" dirty="0" err="1"/>
              <a:t>geom_col</a:t>
            </a:r>
            <a:r>
              <a:rPr lang="en-US" altLang="ko-KR" dirty="0"/>
              <a:t>(</a:t>
            </a:r>
            <a:r>
              <a:rPr lang="en-US" altLang="ko-KR" dirty="0" err="1"/>
              <a:t>colour</a:t>
            </a:r>
            <a:r>
              <a:rPr lang="en-US" altLang="ko-KR" dirty="0"/>
              <a:t>="green")</a:t>
            </a:r>
          </a:p>
          <a:p>
            <a:r>
              <a:rPr lang="en-US" altLang="ko-KR" dirty="0"/>
              <a:t> d1+geom_col(</a:t>
            </a:r>
            <a:r>
              <a:rPr lang="en-US" altLang="ko-KR" dirty="0" err="1"/>
              <a:t>aes</a:t>
            </a:r>
            <a:r>
              <a:rPr lang="en-US" altLang="ko-KR" dirty="0"/>
              <a:t>(x=</a:t>
            </a:r>
            <a:r>
              <a:rPr lang="ko-KR" altLang="en-US" dirty="0" err="1"/>
              <a:t>구분별</a:t>
            </a:r>
            <a:r>
              <a:rPr lang="en-US" altLang="ko-KR" dirty="0"/>
              <a:t>2,y=</a:t>
            </a:r>
            <a:r>
              <a:rPr lang="ko-KR" altLang="en-US" dirty="0" err="1"/>
              <a:t>재창업</a:t>
            </a:r>
            <a:r>
              <a:rPr lang="en-US" altLang="ko-KR" dirty="0"/>
              <a:t>),</a:t>
            </a:r>
            <a:r>
              <a:rPr lang="en-US" altLang="ko-KR" dirty="0" err="1"/>
              <a:t>colour</a:t>
            </a:r>
            <a:r>
              <a:rPr lang="en-US" altLang="ko-KR" dirty="0"/>
              <a:t>="</a:t>
            </a:r>
            <a:r>
              <a:rPr lang="en-US" altLang="ko-KR" dirty="0" err="1"/>
              <a:t>yellow",fill</a:t>
            </a:r>
            <a:r>
              <a:rPr lang="en-US" altLang="ko-KR" dirty="0"/>
              <a:t>='yellow')+</a:t>
            </a:r>
          </a:p>
          <a:p>
            <a:r>
              <a:rPr lang="en-US" altLang="ko-KR" dirty="0"/>
              <a:t>   theme(</a:t>
            </a:r>
            <a:r>
              <a:rPr lang="en-US" altLang="ko-KR" dirty="0" err="1"/>
              <a:t>panel.background</a:t>
            </a:r>
            <a:r>
              <a:rPr lang="en-US" altLang="ko-KR" dirty="0"/>
              <a:t> = </a:t>
            </a:r>
            <a:r>
              <a:rPr lang="en-US" altLang="ko-KR" dirty="0" err="1"/>
              <a:t>element_rect</a:t>
            </a:r>
            <a:r>
              <a:rPr lang="en-US" altLang="ko-KR" dirty="0"/>
              <a:t>(fill = '</a:t>
            </a:r>
            <a:r>
              <a:rPr lang="en-US" altLang="ko-KR" dirty="0" err="1"/>
              <a:t>steelblue</a:t>
            </a:r>
            <a:r>
              <a:rPr lang="en-US" altLang="ko-KR" dirty="0"/>
              <a:t>'),</a:t>
            </a:r>
          </a:p>
          <a:p>
            <a:r>
              <a:rPr lang="en-US" altLang="ko-KR" dirty="0"/>
              <a:t>       </a:t>
            </a:r>
            <a:r>
              <a:rPr lang="en-US" altLang="ko-KR" dirty="0" err="1"/>
              <a:t>panel.grid.major</a:t>
            </a:r>
            <a:r>
              <a:rPr lang="en-US" altLang="ko-KR" dirty="0"/>
              <a:t> = </a:t>
            </a:r>
            <a:r>
              <a:rPr lang="en-US" altLang="ko-KR" dirty="0" err="1"/>
              <a:t>element_line</a:t>
            </a:r>
            <a:r>
              <a:rPr lang="en-US" altLang="ko-KR" dirty="0"/>
              <a:t>(color = "firebrick", size </a:t>
            </a:r>
            <a:r>
              <a:rPr lang="en-US" altLang="ko-KR"/>
              <a:t>= </a:t>
            </a:r>
            <a:r>
              <a:rPr lang="en-US" altLang="ko-KR" smtClean="0"/>
              <a:t>1),</a:t>
            </a:r>
            <a:endParaRPr lang="en-US" altLang="ko-KR" dirty="0"/>
          </a:p>
          <a:p>
            <a:r>
              <a:rPr lang="en-US" altLang="ko-KR" dirty="0"/>
              <a:t>       </a:t>
            </a:r>
            <a:r>
              <a:rPr lang="en-US" altLang="ko-KR" dirty="0" err="1"/>
              <a:t>panel.grid.minor</a:t>
            </a:r>
            <a:r>
              <a:rPr lang="en-US" altLang="ko-KR" dirty="0"/>
              <a:t> = </a:t>
            </a:r>
            <a:r>
              <a:rPr lang="en-US" altLang="ko-KR" dirty="0" err="1"/>
              <a:t>element_line</a:t>
            </a:r>
            <a:r>
              <a:rPr lang="en-US" altLang="ko-KR" dirty="0"/>
              <a:t>(color = "blue", size = 1))+</a:t>
            </a:r>
            <a:r>
              <a:rPr lang="en-US" altLang="ko-KR" dirty="0" err="1"/>
              <a:t>ggtitle</a:t>
            </a:r>
            <a:r>
              <a:rPr lang="en-US" altLang="ko-KR" dirty="0"/>
              <a:t>("</a:t>
            </a:r>
            <a:r>
              <a:rPr lang="ko-KR" altLang="en-US" dirty="0" err="1"/>
              <a:t>재창업비율</a:t>
            </a:r>
            <a:r>
              <a:rPr lang="ko-KR" altLang="en-US" dirty="0"/>
              <a:t> 그래프</a:t>
            </a:r>
            <a:r>
              <a:rPr lang="en-US" altLang="ko-KR" dirty="0"/>
              <a:t>")</a:t>
            </a:r>
            <a:endParaRPr lang="ko-KR" altLang="en-US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419" y="585042"/>
            <a:ext cx="4219575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83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3449496" y="190133"/>
            <a:ext cx="4877480" cy="66678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ko-KR" altLang="en-US" dirty="0" smtClean="0"/>
              <a:t>창업을 </a:t>
            </a:r>
            <a:r>
              <a:rPr lang="ko-KR" altLang="en-US" dirty="0"/>
              <a:t>많이 하는 지역</a:t>
            </a:r>
            <a:r>
              <a:rPr lang="en-US" altLang="ko-KR" dirty="0"/>
              <a:t>,</a:t>
            </a:r>
            <a:r>
              <a:rPr lang="ko-KR" altLang="en-US" dirty="0"/>
              <a:t> 폐업을 많이 하는 지역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-95774" y="427247"/>
            <a:ext cx="2124044" cy="315590"/>
            <a:chOff x="86512" y="1840624"/>
            <a:chExt cx="1633046" cy="31559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86512" y="1859920"/>
              <a:ext cx="1633046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창</a:t>
              </a:r>
              <a:r>
                <a:rPr lang="en-US" altLang="ko-KR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/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폐 많은 지역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309324" y="742837"/>
            <a:ext cx="327640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1200" dirty="0"/>
          </a:p>
          <a:p>
            <a:r>
              <a:rPr lang="en-US" altLang="ko-KR" sz="1200" dirty="0" err="1"/>
              <a:t>install.packages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stringi</a:t>
            </a:r>
            <a:r>
              <a:rPr lang="en-US" altLang="ko-KR" sz="1200" dirty="0"/>
              <a:t>")</a:t>
            </a:r>
          </a:p>
          <a:p>
            <a:r>
              <a:rPr lang="en-US" altLang="ko-KR" sz="1200" dirty="0" err="1"/>
              <a:t>install.packages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devtools</a:t>
            </a:r>
            <a:r>
              <a:rPr lang="en-US" altLang="ko-KR" sz="1200" dirty="0"/>
              <a:t>")</a:t>
            </a:r>
          </a:p>
          <a:p>
            <a:r>
              <a:rPr lang="en-US" altLang="ko-KR" sz="1200" dirty="0" err="1"/>
              <a:t>devtools</a:t>
            </a:r>
            <a:r>
              <a:rPr lang="en-US" altLang="ko-KR" sz="1200" dirty="0"/>
              <a:t>::</a:t>
            </a:r>
            <a:r>
              <a:rPr lang="en-US" altLang="ko-KR" sz="1200" dirty="0" err="1"/>
              <a:t>install_github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cardiomoon</a:t>
            </a:r>
            <a:r>
              <a:rPr lang="en-US" altLang="ko-KR" sz="1200" dirty="0"/>
              <a:t>/kormaps2014")</a:t>
            </a:r>
          </a:p>
          <a:p>
            <a:endParaRPr lang="en-US" altLang="ko-KR" sz="1200" dirty="0"/>
          </a:p>
          <a:p>
            <a:r>
              <a:rPr lang="en-US" altLang="ko-KR" sz="1200" dirty="0"/>
              <a:t>library(kormaps2014)</a:t>
            </a:r>
          </a:p>
          <a:p>
            <a:r>
              <a:rPr lang="en-US" altLang="ko-KR" sz="1200" dirty="0"/>
              <a:t>library(</a:t>
            </a:r>
            <a:r>
              <a:rPr lang="en-US" altLang="ko-KR" sz="1200" dirty="0" err="1"/>
              <a:t>stringi</a:t>
            </a:r>
            <a:r>
              <a:rPr lang="en-US" altLang="ko-KR" sz="1200" dirty="0"/>
              <a:t>)</a:t>
            </a:r>
          </a:p>
          <a:p>
            <a:r>
              <a:rPr lang="en-US" altLang="ko-KR" sz="1200" dirty="0"/>
              <a:t>library(</a:t>
            </a:r>
            <a:r>
              <a:rPr lang="en-US" altLang="ko-KR" sz="1200" dirty="0" err="1"/>
              <a:t>devtools</a:t>
            </a:r>
            <a:r>
              <a:rPr lang="en-US" altLang="ko-KR" sz="1200" dirty="0"/>
              <a:t>)</a:t>
            </a:r>
          </a:p>
          <a:p>
            <a:endParaRPr lang="en-US" altLang="ko-KR" sz="1200" dirty="0"/>
          </a:p>
          <a:p>
            <a:r>
              <a:rPr lang="en-US" altLang="ko-KR" sz="1200" dirty="0" err="1"/>
              <a:t>str</a:t>
            </a:r>
            <a:r>
              <a:rPr lang="en-US" altLang="ko-KR" sz="1200" dirty="0"/>
              <a:t>(</a:t>
            </a:r>
            <a:r>
              <a:rPr lang="en-US" altLang="ko-KR" sz="1200" dirty="0" err="1"/>
              <a:t>changeCode</a:t>
            </a:r>
            <a:r>
              <a:rPr lang="en-US" altLang="ko-KR" sz="1200" dirty="0"/>
              <a:t>(korpop1))</a:t>
            </a:r>
          </a:p>
          <a:p>
            <a:r>
              <a:rPr lang="en-US" altLang="ko-KR" sz="1200" dirty="0" err="1"/>
              <a:t>str</a:t>
            </a:r>
            <a:r>
              <a:rPr lang="en-US" altLang="ko-KR" sz="1200" dirty="0"/>
              <a:t>(</a:t>
            </a:r>
            <a:r>
              <a:rPr lang="en-US" altLang="ko-KR" sz="1200" dirty="0" err="1"/>
              <a:t>changeCode</a:t>
            </a:r>
            <a:r>
              <a:rPr lang="en-US" altLang="ko-KR" sz="1200" dirty="0"/>
              <a:t>(kormap1))</a:t>
            </a:r>
          </a:p>
          <a:p>
            <a:endParaRPr lang="en-US" altLang="ko-KR" sz="1200" dirty="0"/>
          </a:p>
          <a:p>
            <a:r>
              <a:rPr lang="en-US" altLang="ko-KR" sz="1200" dirty="0"/>
              <a:t>korpop1 &lt;- rename(korpop1,</a:t>
            </a:r>
          </a:p>
          <a:p>
            <a:r>
              <a:rPr lang="en-US" altLang="ko-KR" sz="1200" dirty="0"/>
              <a:t>                  pop = </a:t>
            </a:r>
            <a:r>
              <a:rPr lang="ko-KR" altLang="en-US" sz="1200" dirty="0"/>
              <a:t>총인구</a:t>
            </a:r>
            <a:r>
              <a:rPr lang="en-US" altLang="ko-KR" sz="1200" dirty="0"/>
              <a:t>_</a:t>
            </a:r>
            <a:r>
              <a:rPr lang="ko-KR" altLang="en-US" sz="1200" dirty="0"/>
              <a:t>명</a:t>
            </a:r>
            <a:r>
              <a:rPr lang="en-US" altLang="ko-KR" sz="1200" dirty="0"/>
              <a:t>,</a:t>
            </a:r>
          </a:p>
          <a:p>
            <a:r>
              <a:rPr lang="en-US" altLang="ko-KR" sz="1200" dirty="0"/>
              <a:t>                  name = </a:t>
            </a:r>
            <a:r>
              <a:rPr lang="ko-KR" altLang="en-US" sz="1200" dirty="0" err="1"/>
              <a:t>행정구역별</a:t>
            </a:r>
            <a:r>
              <a:rPr lang="en-US" altLang="ko-KR" sz="1200" dirty="0"/>
              <a:t>_</a:t>
            </a:r>
            <a:r>
              <a:rPr lang="ko-KR" altLang="en-US" sz="1200" dirty="0" err="1"/>
              <a:t>읍면동</a:t>
            </a:r>
            <a:r>
              <a:rPr lang="en-US" altLang="ko-KR" sz="1200" dirty="0"/>
              <a:t>)</a:t>
            </a:r>
          </a:p>
          <a:p>
            <a:endParaRPr lang="en-US" altLang="ko-KR" sz="1200" dirty="0"/>
          </a:p>
          <a:p>
            <a:r>
              <a:rPr lang="en-US" altLang="ko-KR" sz="1200" dirty="0" err="1"/>
              <a:t>ggChoropleth</a:t>
            </a:r>
            <a:r>
              <a:rPr lang="en-US" altLang="ko-KR" sz="1200" dirty="0"/>
              <a:t>(data = korpop1,</a:t>
            </a:r>
          </a:p>
          <a:p>
            <a:r>
              <a:rPr lang="en-US" altLang="ko-KR" sz="1200" dirty="0"/>
              <a:t>             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(fill = pop,</a:t>
            </a:r>
          </a:p>
          <a:p>
            <a:r>
              <a:rPr lang="en-US" altLang="ko-KR" sz="1200" dirty="0"/>
              <a:t>                 </a:t>
            </a:r>
            <a:r>
              <a:rPr lang="en-US" altLang="ko-KR" sz="1200" dirty="0" err="1"/>
              <a:t>map_id</a:t>
            </a:r>
            <a:r>
              <a:rPr lang="en-US" altLang="ko-KR" sz="1200" dirty="0"/>
              <a:t> =code,</a:t>
            </a:r>
          </a:p>
          <a:p>
            <a:r>
              <a:rPr lang="en-US" altLang="ko-KR" sz="1200" dirty="0"/>
              <a:t>                 tooltip =name),</a:t>
            </a:r>
          </a:p>
          <a:p>
            <a:r>
              <a:rPr lang="en-US" altLang="ko-KR" sz="1200" dirty="0"/>
              <a:t>             map = kormap1,</a:t>
            </a:r>
          </a:p>
          <a:p>
            <a:r>
              <a:rPr lang="en-US" altLang="ko-KR" sz="1200" dirty="0"/>
              <a:t>             interactive = T)</a:t>
            </a:r>
            <a:endParaRPr lang="ko-KR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창업을 </a:t>
            </a:r>
            <a:r>
              <a:rPr lang="ko-KR" altLang="en-US" dirty="0"/>
              <a:t>많이 </a:t>
            </a:r>
            <a:r>
              <a:rPr lang="ko-KR" altLang="en-US" dirty="0" err="1"/>
              <a:t>하는지역</a:t>
            </a:r>
            <a:r>
              <a:rPr lang="en-US" altLang="ko-KR" dirty="0"/>
              <a:t>,</a:t>
            </a:r>
            <a:r>
              <a:rPr lang="ko-KR" altLang="en-US" dirty="0"/>
              <a:t> 폐업을 많이 </a:t>
            </a:r>
            <a:r>
              <a:rPr lang="ko-KR" altLang="en-US" dirty="0" err="1"/>
              <a:t>하는지역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47762" y="694222"/>
            <a:ext cx="41378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dirty="0" smtClean="0"/>
              <a:t>가장 창업을 많이 하는 지역은 </a:t>
            </a:r>
            <a:r>
              <a:rPr lang="ko-KR" altLang="en-US" sz="3600" dirty="0" smtClean="0">
                <a:solidFill>
                  <a:srgbClr val="0070C0"/>
                </a:solidFill>
              </a:rPr>
              <a:t>수원</a:t>
            </a:r>
            <a:r>
              <a:rPr lang="ko-KR" altLang="en-US" dirty="0" smtClean="0"/>
              <a:t> </a:t>
            </a:r>
            <a:endParaRPr lang="en-US" altLang="ko-KR" dirty="0" smtClean="0"/>
          </a:p>
        </p:txBody>
      </p:sp>
      <p:grpSp>
        <p:nvGrpSpPr>
          <p:cNvPr id="16" name="그룹 15"/>
          <p:cNvGrpSpPr/>
          <p:nvPr/>
        </p:nvGrpSpPr>
        <p:grpSpPr>
          <a:xfrm>
            <a:off x="-95774" y="427247"/>
            <a:ext cx="2124044" cy="315590"/>
            <a:chOff x="86512" y="1840624"/>
            <a:chExt cx="1633046" cy="315590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86512" y="1859920"/>
              <a:ext cx="1633046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창</a:t>
              </a:r>
              <a:r>
                <a:rPr lang="en-US" altLang="ko-KR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/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폐 많은 지역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762" y="1395252"/>
            <a:ext cx="5366454" cy="201193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762" y="4107204"/>
            <a:ext cx="5366454" cy="20119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7762" y="3412853"/>
            <a:ext cx="4386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dirty="0"/>
              <a:t>가장 폐업을 많이 하는 지역은 </a:t>
            </a:r>
            <a:r>
              <a:rPr lang="ko-KR" altLang="en-US" sz="3600" dirty="0">
                <a:solidFill>
                  <a:srgbClr val="FF0000"/>
                </a:solidFill>
              </a:rPr>
              <a:t>성남</a:t>
            </a:r>
          </a:p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061577" y="4107204"/>
            <a:ext cx="23265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1200" dirty="0"/>
          </a:p>
          <a:p>
            <a:r>
              <a:rPr lang="en-US" altLang="ko-KR" sz="1200" dirty="0" err="1"/>
              <a:t>ggplot</a:t>
            </a:r>
            <a:r>
              <a:rPr lang="en-US" altLang="ko-KR" sz="1200" dirty="0"/>
              <a:t>(data=closes, 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(x=reorder(</a:t>
            </a:r>
            <a:r>
              <a:rPr lang="ko-KR" altLang="en-US" sz="1200" dirty="0" err="1"/>
              <a:t>시군구</a:t>
            </a:r>
            <a:r>
              <a:rPr lang="en-US" altLang="ko-KR" sz="1200" dirty="0"/>
              <a:t>,X2017.1),y=X2017.1))+</a:t>
            </a:r>
            <a:r>
              <a:rPr lang="en-US" altLang="ko-KR" sz="1200" dirty="0" err="1"/>
              <a:t>geom_col</a:t>
            </a:r>
            <a:r>
              <a:rPr lang="en-US" altLang="ko-KR" sz="1200" dirty="0"/>
              <a:t>(fill="dark blue")</a:t>
            </a:r>
            <a:endParaRPr lang="ko-KR" alt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9061577" y="2674189"/>
            <a:ext cx="2209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/>
              <a:t>gplot</a:t>
            </a:r>
            <a:r>
              <a:rPr lang="en-US" altLang="ko-KR" sz="1200" dirty="0"/>
              <a:t>(data = changup2,aes(reorder(</a:t>
            </a:r>
            <a:r>
              <a:rPr lang="ko-KR" altLang="en-US" sz="1200" dirty="0"/>
              <a:t>시</a:t>
            </a:r>
            <a:r>
              <a:rPr lang="en-US" altLang="ko-KR" sz="1200" dirty="0"/>
              <a:t>.</a:t>
            </a:r>
            <a:r>
              <a:rPr lang="ko-KR" altLang="en-US" sz="1200" dirty="0"/>
              <a:t>군</a:t>
            </a:r>
            <a:r>
              <a:rPr lang="en-US" altLang="ko-KR" sz="1200" dirty="0"/>
              <a:t>.</a:t>
            </a:r>
            <a:r>
              <a:rPr lang="ko-KR" altLang="en-US" sz="1200" dirty="0" err="1"/>
              <a:t>구지역</a:t>
            </a:r>
            <a:r>
              <a:rPr lang="en-US" altLang="ko-KR" sz="1200" dirty="0"/>
              <a:t>,</a:t>
            </a:r>
            <a:r>
              <a:rPr lang="ko-KR" altLang="en-US" sz="1200" dirty="0"/>
              <a:t>전체</a:t>
            </a:r>
            <a:r>
              <a:rPr lang="en-US" altLang="ko-KR" sz="1200" dirty="0"/>
              <a:t>), </a:t>
            </a:r>
            <a:r>
              <a:rPr lang="ko-KR" altLang="en-US" sz="1200" dirty="0"/>
              <a:t>전체</a:t>
            </a:r>
            <a:r>
              <a:rPr lang="en-US" altLang="ko-KR" sz="1200" dirty="0"/>
              <a:t>))+</a:t>
            </a:r>
            <a:r>
              <a:rPr lang="en-US" altLang="ko-KR" sz="1200" dirty="0" err="1"/>
              <a:t>geom_col</a:t>
            </a:r>
            <a:r>
              <a:rPr lang="en-US" altLang="ko-KR" sz="1200" dirty="0"/>
              <a:t>(fill="dark blue")</a:t>
            </a:r>
          </a:p>
          <a:p>
            <a:endParaRPr lang="ko-KR" alt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9061577" y="869689"/>
            <a:ext cx="32234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오류 제거</a:t>
            </a:r>
            <a:endParaRPr lang="en-US" altLang="ko-KR" sz="1200" dirty="0"/>
          </a:p>
          <a:p>
            <a:r>
              <a:rPr lang="en-US" altLang="ko-KR" sz="1200" dirty="0" err="1"/>
              <a:t>changup</a:t>
            </a:r>
            <a:r>
              <a:rPr lang="en-US" altLang="ko-KR" sz="1200" dirty="0"/>
              <a:t> &lt;- total %&gt;% </a:t>
            </a:r>
          </a:p>
          <a:p>
            <a:r>
              <a:rPr lang="en-US" altLang="ko-KR" sz="1200" dirty="0"/>
              <a:t>  select(</a:t>
            </a:r>
            <a:r>
              <a:rPr lang="ko-KR" altLang="en-US" sz="1200" dirty="0"/>
              <a:t>시</a:t>
            </a:r>
            <a:r>
              <a:rPr lang="en-US" altLang="ko-KR" sz="1200" dirty="0"/>
              <a:t>.</a:t>
            </a:r>
            <a:r>
              <a:rPr lang="ko-KR" altLang="en-US" sz="1200" dirty="0"/>
              <a:t>군</a:t>
            </a:r>
            <a:r>
              <a:rPr lang="en-US" altLang="ko-KR" sz="1200" dirty="0"/>
              <a:t>.</a:t>
            </a:r>
            <a:r>
              <a:rPr lang="ko-KR" altLang="en-US" sz="1200" dirty="0" err="1"/>
              <a:t>구지역</a:t>
            </a:r>
            <a:r>
              <a:rPr lang="en-US" altLang="ko-KR" sz="1200" dirty="0"/>
              <a:t>, </a:t>
            </a:r>
            <a:r>
              <a:rPr lang="ko-KR" altLang="en-US" sz="1200" dirty="0"/>
              <a:t>전체</a:t>
            </a:r>
            <a:r>
              <a:rPr lang="en-US" altLang="ko-KR" sz="1200" dirty="0"/>
              <a:t>)</a:t>
            </a:r>
          </a:p>
          <a:p>
            <a:endParaRPr lang="en-US" altLang="ko-KR" sz="1200" dirty="0"/>
          </a:p>
          <a:p>
            <a:r>
              <a:rPr lang="en-US" altLang="ko-KR" sz="1200" dirty="0"/>
              <a:t>table(is.na(</a:t>
            </a:r>
            <a:r>
              <a:rPr lang="en-US" altLang="ko-KR" sz="1200" dirty="0" err="1"/>
              <a:t>changup</a:t>
            </a:r>
            <a:r>
              <a:rPr lang="en-US" altLang="ko-KR" sz="1200" dirty="0"/>
              <a:t>$</a:t>
            </a:r>
            <a:r>
              <a:rPr lang="ko-KR" altLang="en-US" sz="1200" dirty="0"/>
              <a:t>시</a:t>
            </a:r>
            <a:r>
              <a:rPr lang="en-US" altLang="ko-KR" sz="1200" dirty="0"/>
              <a:t>.</a:t>
            </a:r>
            <a:r>
              <a:rPr lang="ko-KR" altLang="en-US" sz="1200" dirty="0"/>
              <a:t>군</a:t>
            </a:r>
            <a:r>
              <a:rPr lang="en-US" altLang="ko-KR" sz="1200" dirty="0"/>
              <a:t>.</a:t>
            </a:r>
            <a:r>
              <a:rPr lang="ko-KR" altLang="en-US" sz="1200" dirty="0" err="1"/>
              <a:t>구지역</a:t>
            </a:r>
            <a:r>
              <a:rPr lang="en-US" altLang="ko-KR" sz="1200" dirty="0"/>
              <a:t>))</a:t>
            </a:r>
          </a:p>
          <a:p>
            <a:r>
              <a:rPr lang="en-US" altLang="ko-KR" sz="1200" dirty="0"/>
              <a:t>table(is.na(</a:t>
            </a:r>
            <a:r>
              <a:rPr lang="en-US" altLang="ko-KR" sz="1200" dirty="0" err="1"/>
              <a:t>changup</a:t>
            </a:r>
            <a:r>
              <a:rPr lang="en-US" altLang="ko-KR" sz="1200" dirty="0"/>
              <a:t>$</a:t>
            </a:r>
            <a:r>
              <a:rPr lang="ko-KR" altLang="en-US" sz="1200" dirty="0"/>
              <a:t>전체</a:t>
            </a:r>
            <a:r>
              <a:rPr lang="en-US" altLang="ko-KR" sz="1200" dirty="0"/>
              <a:t>))</a:t>
            </a:r>
          </a:p>
          <a:p>
            <a:endParaRPr lang="en-US" altLang="ko-KR" sz="1200" dirty="0"/>
          </a:p>
          <a:p>
            <a:r>
              <a:rPr lang="en-US" altLang="ko-KR" sz="1200" dirty="0" err="1"/>
              <a:t>changup</a:t>
            </a:r>
            <a:r>
              <a:rPr lang="en-US" altLang="ko-KR" sz="1200" dirty="0"/>
              <a:t> %&gt;% filter(is.na(score))</a:t>
            </a:r>
          </a:p>
          <a:p>
            <a:r>
              <a:rPr lang="en-US" altLang="ko-KR" sz="1200" dirty="0" err="1"/>
              <a:t>changup</a:t>
            </a:r>
            <a:r>
              <a:rPr lang="en-US" altLang="ko-KR" sz="1200" dirty="0"/>
              <a:t> &lt;- </a:t>
            </a:r>
            <a:r>
              <a:rPr lang="en-US" altLang="ko-KR" sz="1200" dirty="0" err="1"/>
              <a:t>changup</a:t>
            </a:r>
            <a:r>
              <a:rPr lang="en-US" altLang="ko-KR" sz="1200" dirty="0"/>
              <a:t> %&gt;% filter(!is.na(score))</a:t>
            </a:r>
          </a:p>
          <a:p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3566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폐업 사유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33159" y="5266481"/>
            <a:ext cx="81878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z1&lt;-</a:t>
            </a:r>
            <a:r>
              <a:rPr lang="en-US" altLang="ko-KR" sz="1200" dirty="0" err="1"/>
              <a:t>ggplot</a:t>
            </a:r>
            <a:r>
              <a:rPr lang="en-US" altLang="ko-KR" sz="1200" dirty="0"/>
              <a:t>(data=</a:t>
            </a:r>
            <a:r>
              <a:rPr lang="en-US" altLang="ko-KR" sz="1200" dirty="0" err="1"/>
              <a:t>closetestss</a:t>
            </a:r>
            <a:r>
              <a:rPr lang="en-US" altLang="ko-KR" sz="1200" dirty="0"/>
              <a:t>, 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 err="1"/>
              <a:t>업태별</a:t>
            </a:r>
            <a:r>
              <a:rPr lang="en-US" altLang="ko-KR" sz="1200" dirty="0"/>
              <a:t>2 ,y=</a:t>
            </a:r>
            <a:r>
              <a:rPr lang="ko-KR" altLang="en-US" sz="1200" dirty="0"/>
              <a:t>사업부진</a:t>
            </a:r>
            <a:r>
              <a:rPr lang="en-US" altLang="ko-KR" sz="1200" dirty="0"/>
              <a:t>))+</a:t>
            </a:r>
            <a:r>
              <a:rPr lang="en-US" altLang="ko-KR" sz="1200" dirty="0" err="1"/>
              <a:t>geom_point</a:t>
            </a:r>
            <a:r>
              <a:rPr lang="en-US" altLang="ko-KR" sz="1200" dirty="0"/>
              <a:t>(shape=23, fill="blue</a:t>
            </a:r>
            <a:r>
              <a:rPr lang="en-US" altLang="ko-KR" sz="1200" dirty="0" smtClean="0"/>
              <a:t>",</a:t>
            </a:r>
          </a:p>
          <a:p>
            <a:r>
              <a:rPr lang="en-US" altLang="ko-KR" sz="1200" dirty="0" smtClean="0"/>
              <a:t> </a:t>
            </a:r>
            <a:r>
              <a:rPr lang="en-US" altLang="ko-KR" sz="1200" dirty="0"/>
              <a:t>color="</a:t>
            </a:r>
            <a:r>
              <a:rPr lang="en-US" altLang="ko-KR" sz="1200" dirty="0" err="1"/>
              <a:t>darkred</a:t>
            </a:r>
            <a:r>
              <a:rPr lang="en-US" altLang="ko-KR" sz="1200" dirty="0"/>
              <a:t>", size=3</a:t>
            </a:r>
            <a:r>
              <a:rPr lang="en-US" altLang="ko-KR" sz="1200" dirty="0" smtClean="0"/>
              <a:t>)</a:t>
            </a:r>
            <a:endParaRPr lang="en-US" altLang="ko-KR" sz="1200" dirty="0"/>
          </a:p>
          <a:p>
            <a:r>
              <a:rPr lang="en-US" altLang="ko-KR" sz="1200" dirty="0"/>
              <a:t>z1+geom_point(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 err="1"/>
              <a:t>업태별</a:t>
            </a:r>
            <a:r>
              <a:rPr lang="en-US" altLang="ko-KR" sz="1200" dirty="0"/>
              <a:t>2 ,y=</a:t>
            </a:r>
            <a:r>
              <a:rPr lang="ko-KR" altLang="en-US" sz="1200" dirty="0"/>
              <a:t>행정처분</a:t>
            </a:r>
            <a:r>
              <a:rPr lang="en-US" altLang="ko-KR" sz="1200" dirty="0"/>
              <a:t>),shape=23, fill="red", color="gray", size=2)+</a:t>
            </a:r>
            <a:r>
              <a:rPr lang="en-US" altLang="ko-KR" sz="1200" dirty="0" err="1"/>
              <a:t>geom_point</a:t>
            </a:r>
            <a:r>
              <a:rPr lang="en-US" altLang="ko-KR" sz="1200" dirty="0"/>
              <a:t>(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 err="1"/>
              <a:t>업태별</a:t>
            </a:r>
            <a:r>
              <a:rPr lang="en-US" altLang="ko-KR" sz="1200" dirty="0"/>
              <a:t>2 ,y=</a:t>
            </a:r>
            <a:r>
              <a:rPr lang="ko-KR" altLang="en-US" sz="1200" dirty="0" err="1"/>
              <a:t>계절사업</a:t>
            </a:r>
            <a:r>
              <a:rPr lang="en-US" altLang="ko-KR" sz="1200" dirty="0"/>
              <a:t>),shape=25, fill="yellow", color="</a:t>
            </a:r>
            <a:r>
              <a:rPr lang="en-US" altLang="ko-KR" sz="1200" dirty="0" err="1"/>
              <a:t>darkred</a:t>
            </a:r>
            <a:r>
              <a:rPr lang="en-US" altLang="ko-KR" sz="1200" dirty="0"/>
              <a:t>", size=3)+</a:t>
            </a:r>
            <a:r>
              <a:rPr lang="en-US" altLang="ko-KR" sz="1200" dirty="0" err="1"/>
              <a:t>geom_point</a:t>
            </a:r>
            <a:r>
              <a:rPr lang="en-US" altLang="ko-KR" sz="1200" dirty="0"/>
              <a:t>(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 err="1"/>
              <a:t>업태별</a:t>
            </a:r>
            <a:r>
              <a:rPr lang="en-US" altLang="ko-KR" sz="1200" dirty="0"/>
              <a:t>2 ,y=</a:t>
            </a:r>
            <a:r>
              <a:rPr lang="ko-KR" altLang="en-US" sz="1200" dirty="0"/>
              <a:t>법인전환</a:t>
            </a:r>
            <a:r>
              <a:rPr lang="en-US" altLang="ko-KR" sz="1200" dirty="0"/>
              <a:t>),shape=11, fill="green", color="</a:t>
            </a:r>
            <a:r>
              <a:rPr lang="en-US" altLang="ko-KR" sz="1200" dirty="0" err="1"/>
              <a:t>darkred</a:t>
            </a:r>
            <a:r>
              <a:rPr lang="en-US" altLang="ko-KR" sz="1200" dirty="0"/>
              <a:t>", size=3)+</a:t>
            </a:r>
            <a:r>
              <a:rPr lang="en-US" altLang="ko-KR" sz="1200" dirty="0" err="1"/>
              <a:t>geom_point</a:t>
            </a:r>
            <a:r>
              <a:rPr lang="en-US" altLang="ko-KR" sz="1200" dirty="0"/>
              <a:t>(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 err="1"/>
              <a:t>업태별</a:t>
            </a:r>
            <a:r>
              <a:rPr lang="en-US" altLang="ko-KR" sz="1200" dirty="0"/>
              <a:t>2 ,y=</a:t>
            </a:r>
            <a:r>
              <a:rPr lang="ko-KR" altLang="en-US" sz="1200" dirty="0"/>
              <a:t>양도</a:t>
            </a:r>
            <a:r>
              <a:rPr lang="en-US" altLang="ko-KR" sz="1200" dirty="0"/>
              <a:t>.</a:t>
            </a:r>
            <a:r>
              <a:rPr lang="ko-KR" altLang="en-US" sz="1200" dirty="0"/>
              <a:t>양수</a:t>
            </a:r>
            <a:r>
              <a:rPr lang="en-US" altLang="ko-KR" sz="1200" dirty="0"/>
              <a:t>),shape=12, fill="pink", color="</a:t>
            </a:r>
            <a:r>
              <a:rPr lang="en-US" altLang="ko-KR" sz="1200" dirty="0" err="1"/>
              <a:t>darkred</a:t>
            </a:r>
            <a:r>
              <a:rPr lang="en-US" altLang="ko-KR" sz="1200" dirty="0"/>
              <a:t>", size=3)+</a:t>
            </a:r>
            <a:r>
              <a:rPr lang="en-US" altLang="ko-KR" sz="1200" dirty="0" err="1"/>
              <a:t>geom_point</a:t>
            </a:r>
            <a:r>
              <a:rPr lang="en-US" altLang="ko-KR" sz="1200" dirty="0"/>
              <a:t>(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 err="1"/>
              <a:t>업태별</a:t>
            </a:r>
            <a:r>
              <a:rPr lang="en-US" altLang="ko-KR" sz="1200" dirty="0"/>
              <a:t>2 ,y=</a:t>
            </a:r>
            <a:r>
              <a:rPr lang="ko-KR" altLang="en-US" sz="1200" dirty="0"/>
              <a:t>해산</a:t>
            </a:r>
            <a:r>
              <a:rPr lang="en-US" altLang="ko-KR" sz="1200" dirty="0"/>
              <a:t>.</a:t>
            </a:r>
            <a:r>
              <a:rPr lang="ko-KR" altLang="en-US" sz="1200" dirty="0"/>
              <a:t>합병</a:t>
            </a:r>
            <a:r>
              <a:rPr lang="en-US" altLang="ko-KR" sz="1200" dirty="0"/>
              <a:t>),shape=9, fill="purple", color="</a:t>
            </a:r>
            <a:r>
              <a:rPr lang="en-US" altLang="ko-KR" sz="1200" dirty="0" err="1"/>
              <a:t>darkred</a:t>
            </a:r>
            <a:r>
              <a:rPr lang="en-US" altLang="ko-KR" sz="1200" dirty="0"/>
              <a:t>", size=3)+</a:t>
            </a:r>
            <a:r>
              <a:rPr lang="en-US" altLang="ko-KR" sz="1200" dirty="0" err="1"/>
              <a:t>geom_point</a:t>
            </a:r>
            <a:r>
              <a:rPr lang="en-US" altLang="ko-KR" sz="1200" dirty="0"/>
              <a:t>(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 err="1"/>
              <a:t>업태별</a:t>
            </a:r>
            <a:r>
              <a:rPr lang="en-US" altLang="ko-KR" sz="1200" dirty="0"/>
              <a:t>2 ,y=</a:t>
            </a:r>
            <a:r>
              <a:rPr lang="ko-KR" altLang="en-US" sz="1200" dirty="0"/>
              <a:t>기타</a:t>
            </a:r>
            <a:r>
              <a:rPr lang="en-US" altLang="ko-KR" sz="1200" dirty="0"/>
              <a:t>),shape=10, color="</a:t>
            </a:r>
            <a:r>
              <a:rPr lang="en-US" altLang="ko-KR" sz="1200" dirty="0" err="1"/>
              <a:t>darkred</a:t>
            </a:r>
            <a:r>
              <a:rPr lang="en-US" altLang="ko-KR" sz="1200" dirty="0"/>
              <a:t>", size=3)</a:t>
            </a:r>
          </a:p>
          <a:p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3158" y="767410"/>
            <a:ext cx="7412319" cy="449907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7291" y="803869"/>
            <a:ext cx="831420" cy="68289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3701" y="1444897"/>
            <a:ext cx="836599" cy="642122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93701" y="2042864"/>
            <a:ext cx="836600" cy="64212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84532" y="2688898"/>
            <a:ext cx="845768" cy="642122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15447" y="3325614"/>
            <a:ext cx="833264" cy="682893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93701" y="3967736"/>
            <a:ext cx="836599" cy="68289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561898" y="2375404"/>
            <a:ext cx="134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사업부진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556628" y="1833707"/>
            <a:ext cx="134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양도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556628" y="3095393"/>
            <a:ext cx="134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기타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556628" y="3696764"/>
            <a:ext cx="134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행정처분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556628" y="4516338"/>
            <a:ext cx="134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법인전환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556628" y="1184345"/>
            <a:ext cx="134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해산</a:t>
            </a:r>
            <a:r>
              <a:rPr lang="en-US" altLang="ko-KR" dirty="0" smtClean="0"/>
              <a:t>.</a:t>
            </a:r>
            <a:r>
              <a:rPr lang="ko-KR" altLang="en-US" dirty="0" smtClean="0"/>
              <a:t>합병</a:t>
            </a:r>
            <a:endParaRPr lang="ko-KR" altLang="en-US" dirty="0"/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56628" y="4904709"/>
            <a:ext cx="973672" cy="76868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585074" y="5443587"/>
            <a:ext cx="134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계절사업</a:t>
            </a:r>
            <a:endParaRPr lang="ko-KR" altLang="en-US" dirty="0"/>
          </a:p>
        </p:txBody>
      </p:sp>
      <p:grpSp>
        <p:nvGrpSpPr>
          <p:cNvPr id="21" name="그룹 20"/>
          <p:cNvGrpSpPr/>
          <p:nvPr/>
        </p:nvGrpSpPr>
        <p:grpSpPr>
          <a:xfrm>
            <a:off x="0" y="406412"/>
            <a:ext cx="1932494" cy="315590"/>
            <a:chOff x="160147" y="1840624"/>
            <a:chExt cx="1485774" cy="315590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371203" y="1859920"/>
              <a:ext cx="1063653" cy="27699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</a:t>
              </a:r>
              <a:r>
                <a:rPr lang="en-US" altLang="ko-KR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#3.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결과</a:t>
              </a:r>
              <a:r>
                <a:rPr lang="en-US" altLang="ko-KR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55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A8ACAEAC-D89D-41B7-A587-D02CFDCCEC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44" b="98228" l="10000" r="92143">
                        <a14:foregroundMark x1="41786" y1="80759" x2="41786" y2="80759"/>
                        <a14:foregroundMark x1="48571" y1="77468" x2="48571" y2="77468"/>
                        <a14:foregroundMark x1="54107" y1="62278" x2="54464" y2="61519"/>
                        <a14:foregroundMark x1="45179" y1="55443" x2="45179" y2="55443"/>
                        <a14:foregroundMark x1="47500" y1="57468" x2="47500" y2="57468"/>
                        <a14:foregroundMark x1="42500" y1="57722" x2="47500" y2="68101"/>
                        <a14:foregroundMark x1="41786" y1="46329" x2="40536" y2="55443"/>
                        <a14:foregroundMark x1="51786" y1="47848" x2="56250" y2="59747"/>
                        <a14:foregroundMark x1="56250" y1="59747" x2="56250" y2="60000"/>
                        <a14:foregroundMark x1="50536" y1="43797" x2="49821" y2="53165"/>
                        <a14:foregroundMark x1="49643" y1="56709" x2="50000" y2="63291"/>
                        <a14:foregroundMark x1="65000" y1="40759" x2="64464" y2="42532"/>
                        <a14:foregroundMark x1="38393" y1="91899" x2="38750" y2="96709"/>
                        <a14:foregroundMark x1="51786" y1="90633" x2="54286" y2="95190"/>
                        <a14:foregroundMark x1="23929" y1="6835" x2="21786" y2="5570"/>
                        <a14:foregroundMark x1="32143" y1="19494" x2="32857" y2="21519"/>
                        <a14:foregroundMark x1="38929" y1="10127" x2="41250" y2="13671"/>
                        <a14:foregroundMark x1="51429" y1="14937" x2="54464" y2="15949"/>
                        <a14:foregroundMark x1="58571" y1="8101" x2="62679" y2="10886"/>
                        <a14:foregroundMark x1="89464" y1="5063" x2="92321" y2="3797"/>
                        <a14:foregroundMark x1="54286" y1="97468" x2="53571" y2="98228"/>
                        <a14:backgroundMark x1="26429" y1="22532" x2="26429" y2="22532"/>
                        <a14:backgroundMark x1="80893" y1="16709" x2="80357" y2="16962"/>
                        <a14:backgroundMark x1="42500" y1="28861" x2="44821" y2="2683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8022" y="4267280"/>
            <a:ext cx="2652379" cy="1869927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E3630CCE-5E69-4520-BE05-58B9250BD0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38488" y="4500279"/>
            <a:ext cx="2652379" cy="18699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54357" y="1884218"/>
            <a:ext cx="357858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 </a:t>
            </a:r>
            <a:r>
              <a:rPr lang="ko-KR" altLang="en-US" sz="4000" dirty="0" smtClean="0"/>
              <a:t>감사</a:t>
            </a:r>
            <a:endParaRPr lang="en-US" altLang="ko-KR" sz="4000" dirty="0" smtClean="0"/>
          </a:p>
          <a:p>
            <a:r>
              <a:rPr lang="en-US" altLang="ko-KR" sz="4000" dirty="0"/>
              <a:t>	</a:t>
            </a:r>
            <a:r>
              <a:rPr lang="en-US" altLang="ko-KR" sz="4000" dirty="0" smtClean="0"/>
              <a:t>		</a:t>
            </a:r>
            <a:r>
              <a:rPr lang="ko-KR" altLang="en-US" sz="4000" dirty="0" smtClean="0"/>
              <a:t>합니다  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0819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3948994" y="1909450"/>
            <a:ext cx="1932494" cy="315590"/>
            <a:chOff x="160147" y="1840624"/>
            <a:chExt cx="1485774" cy="315590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73844" y="1859920"/>
              <a:ext cx="1258380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#1.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주제 소개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6608603" y="1909450"/>
            <a:ext cx="1932493" cy="315590"/>
            <a:chOff x="160147" y="1840624"/>
            <a:chExt cx="1485774" cy="315590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41180" y="1859920"/>
              <a:ext cx="1323701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전처리</a:t>
              </a:r>
              <a:r>
                <a:rPr lang="en-US" altLang="ko-KR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(1)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cxnSp>
        <p:nvCxnSpPr>
          <p:cNvPr id="24" name="직선 연결선 23"/>
          <p:cNvCxnSpPr/>
          <p:nvPr/>
        </p:nvCxnSpPr>
        <p:spPr>
          <a:xfrm flipH="1">
            <a:off x="4727322" y="2606543"/>
            <a:ext cx="375835" cy="375835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직선 연결선 24"/>
          <p:cNvCxnSpPr/>
          <p:nvPr/>
        </p:nvCxnSpPr>
        <p:spPr>
          <a:xfrm flipH="1">
            <a:off x="7386931" y="2606543"/>
            <a:ext cx="375835" cy="375835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직사각형 26"/>
          <p:cNvSpPr/>
          <p:nvPr/>
        </p:nvSpPr>
        <p:spPr>
          <a:xfrm>
            <a:off x="4108128" y="3258369"/>
            <a:ext cx="15203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창업 </a:t>
            </a:r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367996" y="3540993"/>
            <a:ext cx="10005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참고 사이트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444937" y="3811359"/>
            <a:ext cx="8467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선정 이유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cxnSp>
        <p:nvCxnSpPr>
          <p:cNvPr id="31" name="직선 연결선 30"/>
          <p:cNvCxnSpPr/>
          <p:nvPr/>
        </p:nvCxnSpPr>
        <p:spPr>
          <a:xfrm>
            <a:off x="3796456" y="1634845"/>
            <a:ext cx="7593898" cy="0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4671211" y="4670607"/>
            <a:ext cx="394148" cy="0"/>
          </a:xfrm>
          <a:prstGeom prst="lin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직사각형 36"/>
          <p:cNvSpPr/>
          <p:nvPr/>
        </p:nvSpPr>
        <p:spPr>
          <a:xfrm>
            <a:off x="6797221" y="3258369"/>
            <a:ext cx="15203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데이터 전처리</a:t>
            </a:r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6779762" y="3540993"/>
            <a:ext cx="15552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정부 창업 교육 현황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6956896" y="3811359"/>
            <a:ext cx="12009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연령대별 창업 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7234214" y="4081725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생존율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6913586" y="4773859"/>
            <a:ext cx="1354858" cy="368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남녀별 폐업 현황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6654700" y="5045883"/>
            <a:ext cx="1872629" cy="368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남녀</a:t>
            </a:r>
            <a:r>
              <a:rPr lang="en-US" altLang="ko-KR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,</a:t>
            </a:r>
            <a:r>
              <a:rPr lang="ko-KR" altLang="en-US" sz="1200" dirty="0" err="1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나이대별</a:t>
            </a:r>
            <a:r>
              <a:rPr lang="ko-KR" altLang="en-US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 폐업 현황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7167660" y="5317907"/>
            <a:ext cx="846706" cy="368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폐업 주기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372" y="954634"/>
            <a:ext cx="993734" cy="579170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6004513" y="5861956"/>
            <a:ext cx="3207929" cy="368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/>
              <a:t>창업을 많이 하는 지역</a:t>
            </a:r>
            <a:r>
              <a:rPr lang="en-US" altLang="ko-KR" sz="1200"/>
              <a:t>,</a:t>
            </a:r>
            <a:r>
              <a:rPr lang="ko-KR" altLang="en-US" sz="1200"/>
              <a:t> 폐업을 많이 하는 지역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7262070" y="5589931"/>
            <a:ext cx="692818" cy="368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재 창업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7134758" y="6133979"/>
            <a:ext cx="984565" cy="368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 smtClean="0"/>
              <a:t>폐업의 사유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9268212" y="1890155"/>
            <a:ext cx="1932494" cy="315590"/>
            <a:chOff x="160147" y="1840624"/>
            <a:chExt cx="1485774" cy="31559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371203" y="1859920"/>
              <a:ext cx="1063653" cy="27699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</a:t>
              </a:r>
              <a:r>
                <a:rPr lang="en-US" altLang="ko-KR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#3.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결과</a:t>
              </a:r>
              <a:r>
                <a:rPr lang="en-US" altLang="ko-KR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sp>
        <p:nvSpPr>
          <p:cNvPr id="48" name="직사각형 47"/>
          <p:cNvSpPr/>
          <p:nvPr/>
        </p:nvSpPr>
        <p:spPr>
          <a:xfrm>
            <a:off x="9405674" y="3262783"/>
            <a:ext cx="15203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200" b="1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" panose="020B0603020101020101" pitchFamily="50" charset="-127"/>
              </a:rPr>
              <a:t>최종 목표 결과</a:t>
            </a:r>
            <a:endParaRPr lang="en-US" altLang="ko-KR" sz="120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  <p:cxnSp>
        <p:nvCxnSpPr>
          <p:cNvPr id="49" name="직선 연결선 48"/>
          <p:cNvCxnSpPr/>
          <p:nvPr/>
        </p:nvCxnSpPr>
        <p:spPr>
          <a:xfrm>
            <a:off x="7388619" y="4670607"/>
            <a:ext cx="394148" cy="0"/>
          </a:xfrm>
          <a:prstGeom prst="lin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0" name="직선 연결선 49"/>
          <p:cNvCxnSpPr/>
          <p:nvPr/>
        </p:nvCxnSpPr>
        <p:spPr>
          <a:xfrm>
            <a:off x="7411403" y="6637695"/>
            <a:ext cx="394148" cy="0"/>
          </a:xfrm>
          <a:prstGeom prst="lin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1" name="직선 연결선 50"/>
          <p:cNvCxnSpPr/>
          <p:nvPr/>
        </p:nvCxnSpPr>
        <p:spPr>
          <a:xfrm flipH="1">
            <a:off x="10034021" y="2618801"/>
            <a:ext cx="375835" cy="375835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10006422" y="4672532"/>
            <a:ext cx="394148" cy="0"/>
          </a:xfrm>
          <a:prstGeom prst="lin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2" name="직사각형 51"/>
          <p:cNvSpPr/>
          <p:nvPr/>
        </p:nvSpPr>
        <p:spPr>
          <a:xfrm>
            <a:off x="9854017" y="3530930"/>
            <a:ext cx="4924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 smtClean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</a:rPr>
              <a:t>결과</a:t>
            </a:r>
            <a:endParaRPr lang="en-US" altLang="ko-KR" sz="1200" dirty="0" smtClean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 UltraLight" panose="020B0603020101020101" pitchFamily="50" charset="-127"/>
              <a:ea typeface="나눔바른고딕 UltraLight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166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3505202" y="0"/>
            <a:ext cx="7333130" cy="5369857"/>
            <a:chOff x="2429435" y="0"/>
            <a:chExt cx="7333130" cy="5369857"/>
          </a:xfrm>
        </p:grpSpPr>
        <p:sp>
          <p:nvSpPr>
            <p:cNvPr id="5" name="직사각형 4"/>
            <p:cNvSpPr/>
            <p:nvPr/>
          </p:nvSpPr>
          <p:spPr>
            <a:xfrm>
              <a:off x="2429435" y="1389528"/>
              <a:ext cx="7333130" cy="398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190500" dist="2159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 flipH="1">
              <a:off x="2563905" y="1513266"/>
              <a:ext cx="879586" cy="879586"/>
            </a:xfrm>
            <a:prstGeom prst="lin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 flipH="1">
              <a:off x="8748509" y="4357530"/>
              <a:ext cx="879586" cy="879586"/>
            </a:xfrm>
            <a:prstGeom prst="lin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8" name="그룹 7"/>
            <p:cNvGrpSpPr/>
            <p:nvPr/>
          </p:nvGrpSpPr>
          <p:grpSpPr>
            <a:xfrm>
              <a:off x="3793922" y="0"/>
              <a:ext cx="229377" cy="1441550"/>
              <a:chOff x="3793922" y="0"/>
              <a:chExt cx="229377" cy="1441550"/>
            </a:xfrm>
          </p:grpSpPr>
          <p:cxnSp>
            <p:nvCxnSpPr>
              <p:cNvPr id="12" name="직선 연결선 11"/>
              <p:cNvCxnSpPr/>
              <p:nvPr/>
            </p:nvCxnSpPr>
            <p:spPr>
              <a:xfrm>
                <a:off x="3899646" y="0"/>
                <a:ext cx="0" cy="1290918"/>
              </a:xfrm>
              <a:prstGeom prst="lin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pic>
            <p:nvPicPr>
              <p:cNvPr id="13" name="그림 1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93922" y="1194529"/>
                <a:ext cx="229377" cy="247021"/>
              </a:xfrm>
              <a:prstGeom prst="rect">
                <a:avLst/>
              </a:prstGeom>
            </p:spPr>
          </p:pic>
        </p:grpSp>
        <p:grpSp>
          <p:nvGrpSpPr>
            <p:cNvPr id="9" name="그룹 8"/>
            <p:cNvGrpSpPr/>
            <p:nvPr/>
          </p:nvGrpSpPr>
          <p:grpSpPr>
            <a:xfrm>
              <a:off x="8162722" y="0"/>
              <a:ext cx="229377" cy="1441550"/>
              <a:chOff x="3793922" y="0"/>
              <a:chExt cx="229377" cy="1441550"/>
            </a:xfrm>
          </p:grpSpPr>
          <p:cxnSp>
            <p:nvCxnSpPr>
              <p:cNvPr id="10" name="직선 연결선 9"/>
              <p:cNvCxnSpPr/>
              <p:nvPr/>
            </p:nvCxnSpPr>
            <p:spPr>
              <a:xfrm>
                <a:off x="3899646" y="0"/>
                <a:ext cx="0" cy="1290918"/>
              </a:xfrm>
              <a:prstGeom prst="lin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pic>
            <p:nvPicPr>
              <p:cNvPr id="11" name="그림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93922" y="1194529"/>
                <a:ext cx="229377" cy="247021"/>
              </a:xfrm>
              <a:prstGeom prst="rect">
                <a:avLst/>
              </a:prstGeom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수집한 데이터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/>
              <a:t>공공데이터 </a:t>
            </a:r>
            <a:r>
              <a:rPr lang="en-US" altLang="ko-KR" dirty="0"/>
              <a:t>(</a:t>
            </a:r>
            <a:r>
              <a:rPr lang="ko-KR" altLang="en-US" dirty="0">
                <a:hlinkClick r:id="rId4"/>
              </a:rPr>
              <a:t>https://www.data.go.kr/</a:t>
            </a:r>
            <a:r>
              <a:rPr lang="en-US" altLang="ko-KR" dirty="0"/>
              <a:t>)</a:t>
            </a:r>
            <a:endParaRPr lang="ko-KR" altLang="en-US" dirty="0"/>
          </a:p>
          <a:p>
            <a:pPr>
              <a:defRPr/>
            </a:pPr>
            <a:r>
              <a:rPr lang="ko-KR" altLang="en-US" dirty="0"/>
              <a:t>지방행정인허가 데이터</a:t>
            </a:r>
            <a:r>
              <a:rPr lang="en-US" altLang="ko-KR" dirty="0"/>
              <a:t>(</a:t>
            </a:r>
            <a:r>
              <a:rPr lang="en-US" altLang="ko-KR" dirty="0">
                <a:hlinkClick r:id="rId5"/>
              </a:rPr>
              <a:t>http://localdata.kr/main.do</a:t>
            </a:r>
            <a:r>
              <a:rPr lang="en-US" altLang="ko-KR" dirty="0"/>
              <a:t>)</a:t>
            </a:r>
          </a:p>
          <a:p>
            <a:pPr>
              <a:defRPr/>
            </a:pPr>
            <a:r>
              <a:rPr lang="ko-KR" altLang="en-US" dirty="0"/>
              <a:t>경기데이터 드림</a:t>
            </a:r>
            <a:r>
              <a:rPr lang="en-US" altLang="ko-KR" dirty="0"/>
              <a:t>(</a:t>
            </a:r>
            <a:r>
              <a:rPr lang="en-US" altLang="ko-KR" dirty="0">
                <a:hlinkClick r:id="rId6"/>
              </a:rPr>
              <a:t>https://data.gg.go.kr/portal/mainPage.do</a:t>
            </a:r>
            <a:r>
              <a:rPr lang="en-US" altLang="ko-KR" dirty="0"/>
              <a:t>)</a:t>
            </a:r>
          </a:p>
          <a:p>
            <a:pPr>
              <a:defRPr/>
            </a:pPr>
            <a:r>
              <a:rPr lang="ko-KR" altLang="en-US" dirty="0"/>
              <a:t>국가 통계 포털</a:t>
            </a:r>
            <a:r>
              <a:rPr lang="en-US" altLang="ko-KR" dirty="0"/>
              <a:t>(</a:t>
            </a:r>
            <a:r>
              <a:rPr lang="en-US" altLang="ko-KR" dirty="0">
                <a:hlinkClick r:id="rId7"/>
              </a:rPr>
              <a:t>http://kosis.kr/index/index.do</a:t>
            </a:r>
            <a:r>
              <a:rPr lang="en-US" altLang="ko-KR" dirty="0"/>
              <a:t>)</a:t>
            </a:r>
          </a:p>
          <a:p>
            <a:pPr marL="0" indent="0">
              <a:buNone/>
              <a:defRPr/>
            </a:pPr>
            <a:endParaRPr lang="en-US" altLang="ko-KR" dirty="0"/>
          </a:p>
        </p:txBody>
      </p:sp>
      <p:grpSp>
        <p:nvGrpSpPr>
          <p:cNvPr id="14" name="그룹 13"/>
          <p:cNvGrpSpPr/>
          <p:nvPr/>
        </p:nvGrpSpPr>
        <p:grpSpPr>
          <a:xfrm>
            <a:off x="0" y="427247"/>
            <a:ext cx="1932494" cy="315590"/>
            <a:chOff x="160147" y="1840624"/>
            <a:chExt cx="1485774" cy="31559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600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33771" y="1859920"/>
              <a:ext cx="1323354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en-US" altLang="ko-KR" sz="1200" b="1" dirty="0">
                  <a:ln w="9525"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/>
                  <a:ea typeface="나눔스퀘어 ExtraBold"/>
                </a:rPr>
                <a:t>PART #1. </a:t>
              </a:r>
              <a:r>
                <a:rPr lang="ko-KR" altLang="en-US" sz="1200" b="1" dirty="0" smtClean="0">
                  <a:ln w="9525"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/>
                  <a:ea typeface="나눔스퀘어 ExtraBold"/>
                </a:rPr>
                <a:t>참고 사이트</a:t>
              </a:r>
              <a:endParaRPr lang="en-US" altLang="ko-KR" sz="1200" b="1" dirty="0">
                <a:ln w="9525"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/>
                <a:ea typeface="나눔스퀘어 ExtraBold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정부 창업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장려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E8084A7-2244-442E-AE99-A1630D58E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586" y="2273426"/>
            <a:ext cx="4961614" cy="751595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2A54C10-5B3A-45A1-ACB9-DB6FC0DB68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2068" y="4875433"/>
            <a:ext cx="4219575" cy="933450"/>
          </a:xfrm>
          <a:prstGeom prst="rect">
            <a:avLst/>
          </a:prstGeom>
        </p:spPr>
      </p:pic>
      <p:pic>
        <p:nvPicPr>
          <p:cNvPr id="1026" name="Picture 2" descr="https://postfiles.pstatic.net/MjAxODEwMzBfMTc0/MDAxNTQwOTAxOTQxMTcy.aA54nxhctS_HEey05Z-kwz2yJSMr1Bp6IhFJq0kpHcYg.NsmJ2RoZcXA-pf_7FOoB5iu5XwHKgsuSMVsbTXdxVuYg.JPEG.jisu3582/3.jpg?type=w77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382" y="1985818"/>
            <a:ext cx="2302164" cy="230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2495" y="3694544"/>
            <a:ext cx="3495900" cy="243320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4228" y="2590005"/>
            <a:ext cx="3235681" cy="22090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71878" y="6396335"/>
            <a:ext cx="631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출처</a:t>
            </a:r>
            <a:r>
              <a:rPr lang="en-US" altLang="ko-KR" sz="1200" dirty="0" smtClean="0"/>
              <a:t>: </a:t>
            </a:r>
            <a:r>
              <a:rPr lang="en-US" altLang="ko-KR" sz="1200" dirty="0">
                <a:hlinkClick r:id="rId8"/>
              </a:rPr>
              <a:t>http://</a:t>
            </a:r>
            <a:r>
              <a:rPr lang="en-US" altLang="ko-KR" sz="1200" dirty="0" smtClean="0">
                <a:hlinkClick r:id="rId8"/>
              </a:rPr>
              <a:t>biz.chosun.com/site/data/html_dir/2019/06/03/2019060301572.html</a:t>
            </a:r>
            <a:r>
              <a:rPr lang="en-US" altLang="ko-KR" sz="1200" dirty="0" smtClean="0"/>
              <a:t>(</a:t>
            </a:r>
            <a:r>
              <a:rPr lang="ko-KR" altLang="en-US" sz="1200" dirty="0" err="1" smtClean="0"/>
              <a:t>파이넨셜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투데이</a:t>
            </a:r>
            <a:r>
              <a:rPr lang="en-US" altLang="ko-KR" sz="1200" dirty="0" smtClean="0"/>
              <a:t>)</a:t>
            </a:r>
          </a:p>
          <a:p>
            <a:r>
              <a:rPr lang="en-US" altLang="ko-KR" sz="1200" dirty="0"/>
              <a:t>	</a:t>
            </a:r>
            <a:r>
              <a:rPr lang="en-US" altLang="ko-KR" sz="1200" dirty="0">
                <a:hlinkClick r:id="rId9"/>
              </a:rPr>
              <a:t>https://view.asiae.co.kr</a:t>
            </a:r>
            <a:r>
              <a:rPr lang="en-US" altLang="ko-KR" sz="1200" dirty="0" smtClean="0">
                <a:hlinkClick r:id="rId9"/>
              </a:rPr>
              <a:t>/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아시아 경제</a:t>
            </a:r>
            <a:r>
              <a:rPr lang="en-US" altLang="ko-KR" sz="1200" dirty="0" smtClean="0"/>
              <a:t>)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0" y="427247"/>
            <a:ext cx="1932494" cy="315590"/>
            <a:chOff x="160147" y="1840624"/>
            <a:chExt cx="1485774" cy="315590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600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92931" y="1859920"/>
              <a:ext cx="1205039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en-US" altLang="ko-KR" sz="1200" b="1" dirty="0" smtClean="0">
                  <a:ln w="9525"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/>
                  <a:ea typeface="나눔스퀘어 ExtraBold"/>
                </a:rPr>
                <a:t>PART #1. </a:t>
              </a:r>
              <a:r>
                <a:rPr lang="ko-KR" altLang="en-US" sz="1200" b="1" dirty="0" smtClean="0">
                  <a:ln w="9525"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/>
                  <a:ea typeface="나눔스퀘어 ExtraBold"/>
                </a:rPr>
                <a:t>선정 이유</a:t>
              </a:r>
              <a:endParaRPr lang="en-US" altLang="ko-KR" sz="1200" b="1" dirty="0">
                <a:ln w="9525"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/>
                <a:ea typeface="나눔스퀘어 ExtraBold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522495" y="731520"/>
            <a:ext cx="6597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창업에 대한 정부의 </a:t>
            </a:r>
            <a:r>
              <a:rPr lang="ko-KR" altLang="en-US" sz="3200" dirty="0" smtClean="0">
                <a:solidFill>
                  <a:srgbClr val="0070C0"/>
                </a:solidFill>
              </a:rPr>
              <a:t>장려 </a:t>
            </a:r>
            <a:r>
              <a:rPr lang="en-US" altLang="ko-KR" sz="3200" dirty="0" smtClean="0">
                <a:solidFill>
                  <a:srgbClr val="0070C0"/>
                </a:solidFill>
              </a:rPr>
              <a:t>, </a:t>
            </a:r>
            <a:r>
              <a:rPr lang="ko-KR" altLang="en-US" sz="3200" dirty="0" smtClean="0">
                <a:solidFill>
                  <a:srgbClr val="0070C0"/>
                </a:solidFill>
              </a:rPr>
              <a:t>교육</a:t>
            </a:r>
            <a:r>
              <a:rPr lang="en-US" altLang="ko-KR" sz="3200" dirty="0" smtClean="0">
                <a:solidFill>
                  <a:srgbClr val="0070C0"/>
                </a:solidFill>
              </a:rPr>
              <a:t>, </a:t>
            </a:r>
            <a:r>
              <a:rPr lang="ko-KR" altLang="en-US" sz="3200" dirty="0" smtClean="0">
                <a:solidFill>
                  <a:srgbClr val="0070C0"/>
                </a:solidFill>
              </a:rPr>
              <a:t>자금 지원 </a:t>
            </a:r>
            <a:endParaRPr lang="en-US" altLang="ko-KR" dirty="0" smtClean="0">
              <a:solidFill>
                <a:srgbClr val="0070C0"/>
              </a:solidFill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2490351" y="107120"/>
            <a:ext cx="8661662" cy="7174847"/>
            <a:chOff x="3527797" y="0"/>
            <a:chExt cx="8661662" cy="7174847"/>
          </a:xfrm>
        </p:grpSpPr>
        <p:grpSp>
          <p:nvGrpSpPr>
            <p:cNvPr id="13" name="그룹 12"/>
            <p:cNvGrpSpPr/>
            <p:nvPr/>
          </p:nvGrpSpPr>
          <p:grpSpPr>
            <a:xfrm>
              <a:off x="3527797" y="0"/>
              <a:ext cx="8661662" cy="7174847"/>
              <a:chOff x="4217913" y="0"/>
              <a:chExt cx="8661662" cy="7174847"/>
            </a:xfrm>
          </p:grpSpPr>
          <p:pic>
            <p:nvPicPr>
              <p:cNvPr id="18" name="그림 17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217913" y="446543"/>
                <a:ext cx="6376243" cy="5995572"/>
              </a:xfrm>
              <a:prstGeom prst="rect">
                <a:avLst/>
              </a:prstGeom>
            </p:spPr>
          </p:pic>
          <p:grpSp>
            <p:nvGrpSpPr>
              <p:cNvPr id="12" name="그룹 11"/>
              <p:cNvGrpSpPr/>
              <p:nvPr/>
            </p:nvGrpSpPr>
            <p:grpSpPr>
              <a:xfrm>
                <a:off x="10441963" y="0"/>
                <a:ext cx="2437612" cy="7174847"/>
                <a:chOff x="10441963" y="0"/>
                <a:chExt cx="2437612" cy="7174847"/>
              </a:xfrm>
            </p:grpSpPr>
            <p:sp>
              <p:nvSpPr>
                <p:cNvPr id="11" name="직사각형 10"/>
                <p:cNvSpPr/>
                <p:nvPr/>
              </p:nvSpPr>
              <p:spPr>
                <a:xfrm>
                  <a:off x="10441963" y="0"/>
                  <a:ext cx="2437612" cy="7108166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10478508" y="186932"/>
                  <a:ext cx="2292278" cy="32316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altLang="ko-KR" sz="1200" dirty="0"/>
                </a:p>
                <a:p>
                  <a:r>
                    <a:rPr lang="en-US" altLang="ko-KR" sz="1200" dirty="0" err="1"/>
                    <a:t>install.packages</a:t>
                  </a:r>
                  <a:r>
                    <a:rPr lang="en-US" altLang="ko-KR" sz="1200" dirty="0"/>
                    <a:t>('wordcloud2') </a:t>
                  </a:r>
                </a:p>
                <a:p>
                  <a:r>
                    <a:rPr lang="en-US" altLang="ko-KR" sz="1200" dirty="0"/>
                    <a:t>library('wordcloud2')</a:t>
                  </a:r>
                </a:p>
                <a:p>
                  <a:r>
                    <a:rPr lang="en-US" altLang="ko-KR" sz="1200" dirty="0" err="1"/>
                    <a:t>install.packages</a:t>
                  </a:r>
                  <a:r>
                    <a:rPr lang="en-US" altLang="ko-KR" sz="1200" dirty="0"/>
                    <a:t>('</a:t>
                  </a:r>
                  <a:r>
                    <a:rPr lang="en-US" altLang="ko-KR" sz="1200" dirty="0" err="1"/>
                    <a:t>tidyverse</a:t>
                  </a:r>
                  <a:r>
                    <a:rPr lang="en-US" altLang="ko-KR" sz="1200" dirty="0"/>
                    <a:t>')</a:t>
                  </a:r>
                </a:p>
                <a:p>
                  <a:r>
                    <a:rPr lang="en-US" altLang="ko-KR" sz="1200" dirty="0"/>
                    <a:t>library(</a:t>
                  </a:r>
                  <a:r>
                    <a:rPr lang="en-US" altLang="ko-KR" sz="1200" dirty="0" err="1"/>
                    <a:t>tidyverse</a:t>
                  </a:r>
                  <a:r>
                    <a:rPr lang="en-US" altLang="ko-KR" sz="1200" dirty="0"/>
                    <a:t>)</a:t>
                  </a:r>
                </a:p>
                <a:p>
                  <a:r>
                    <a:rPr lang="en-US" altLang="ko-KR" sz="1200" dirty="0" err="1"/>
                    <a:t>install.packages</a:t>
                  </a:r>
                  <a:r>
                    <a:rPr lang="en-US" altLang="ko-KR" sz="1200" dirty="0"/>
                    <a:t>('</a:t>
                  </a:r>
                  <a:r>
                    <a:rPr lang="en-US" altLang="ko-KR" sz="1200" dirty="0" err="1"/>
                    <a:t>readr</a:t>
                  </a:r>
                  <a:r>
                    <a:rPr lang="en-US" altLang="ko-KR" sz="1200" dirty="0"/>
                    <a:t>')</a:t>
                  </a:r>
                </a:p>
                <a:p>
                  <a:r>
                    <a:rPr lang="en-US" altLang="ko-KR" sz="1200" dirty="0"/>
                    <a:t>library(</a:t>
                  </a:r>
                  <a:r>
                    <a:rPr lang="en-US" altLang="ko-KR" sz="1200" dirty="0" err="1"/>
                    <a:t>tidyverse</a:t>
                  </a:r>
                  <a:r>
                    <a:rPr lang="en-US" altLang="ko-KR" sz="1200" dirty="0"/>
                    <a:t>)</a:t>
                  </a:r>
                </a:p>
                <a:p>
                  <a:r>
                    <a:rPr lang="en-US" altLang="ko-KR" sz="1200" dirty="0"/>
                    <a:t>moon &lt;-</a:t>
                  </a:r>
                  <a:r>
                    <a:rPr lang="en-US" altLang="ko-KR" sz="1200" dirty="0" err="1"/>
                    <a:t>read_lines</a:t>
                  </a:r>
                  <a:r>
                    <a:rPr lang="en-US" altLang="ko-KR" sz="1200" dirty="0"/>
                    <a:t>('moon.txt')</a:t>
                  </a:r>
                </a:p>
                <a:p>
                  <a:r>
                    <a:rPr lang="en-US" altLang="ko-KR" sz="1200" dirty="0"/>
                    <a:t>moon</a:t>
                  </a:r>
                </a:p>
                <a:p>
                  <a:r>
                    <a:rPr lang="en-US" altLang="ko-KR" sz="1200" dirty="0" err="1"/>
                    <a:t>install.packages</a:t>
                  </a:r>
                  <a:r>
                    <a:rPr lang="en-US" altLang="ko-KR" sz="1200" dirty="0"/>
                    <a:t>('</a:t>
                  </a:r>
                  <a:r>
                    <a:rPr lang="en-US" altLang="ko-KR" sz="1200" dirty="0" err="1"/>
                    <a:t>KoNLP</a:t>
                  </a:r>
                  <a:r>
                    <a:rPr lang="en-US" altLang="ko-KR" sz="1200" dirty="0"/>
                    <a:t>')</a:t>
                  </a:r>
                </a:p>
                <a:p>
                  <a:r>
                    <a:rPr lang="en-US" altLang="ko-KR" sz="1200" dirty="0"/>
                    <a:t>library('</a:t>
                  </a:r>
                  <a:r>
                    <a:rPr lang="en-US" altLang="ko-KR" sz="1200" dirty="0" err="1"/>
                    <a:t>KoNLP</a:t>
                  </a:r>
                  <a:r>
                    <a:rPr lang="en-US" altLang="ko-KR" sz="1200" dirty="0"/>
                    <a:t>')</a:t>
                  </a:r>
                </a:p>
                <a:p>
                  <a:r>
                    <a:rPr lang="en-US" altLang="ko-KR" sz="1200" dirty="0" err="1"/>
                    <a:t>install.packages</a:t>
                  </a:r>
                  <a:r>
                    <a:rPr lang="en-US" altLang="ko-KR" sz="1200" dirty="0"/>
                    <a:t>('reshape2') </a:t>
                  </a:r>
                </a:p>
                <a:p>
                  <a:r>
                    <a:rPr lang="en-US" altLang="ko-KR" sz="1200" dirty="0"/>
                    <a:t>library('reshape2')</a:t>
                  </a:r>
                </a:p>
                <a:p>
                  <a:endParaRPr lang="en-US" altLang="ko-KR" sz="1200" dirty="0"/>
                </a:p>
                <a:p>
                  <a:r>
                    <a:rPr lang="en-US" altLang="ko-KR" sz="1200" dirty="0"/>
                    <a:t>head(moon,24)</a:t>
                  </a:r>
                </a:p>
                <a:p>
                  <a:r>
                    <a:rPr lang="en-US" altLang="ko-KR" sz="1200" dirty="0" err="1"/>
                    <a:t>useNIADic</a:t>
                  </a:r>
                  <a:r>
                    <a:rPr lang="en-US" altLang="ko-KR" sz="1200" dirty="0"/>
                    <a:t>()</a:t>
                  </a:r>
                </a:p>
                <a:p>
                  <a:endParaRPr lang="en-US" altLang="ko-KR" sz="1200" dirty="0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10478508" y="3573861"/>
                  <a:ext cx="2292119" cy="360098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 err="1"/>
                    <a:t>mp</a:t>
                  </a:r>
                  <a:r>
                    <a:rPr lang="en-US" altLang="ko-KR" sz="1200" dirty="0"/>
                    <a:t> &lt;- SimplePos09(moon)</a:t>
                  </a:r>
                </a:p>
                <a:p>
                  <a:r>
                    <a:rPr lang="en-US" altLang="ko-KR" sz="1200" dirty="0" err="1"/>
                    <a:t>mp</a:t>
                  </a:r>
                  <a:r>
                    <a:rPr lang="en-US" altLang="ko-KR" sz="1200" dirty="0"/>
                    <a:t> %&gt;% </a:t>
                  </a:r>
                </a:p>
                <a:p>
                  <a:r>
                    <a:rPr lang="en-US" altLang="ko-KR" sz="1200" dirty="0"/>
                    <a:t>  tail(1)</a:t>
                  </a:r>
                </a:p>
                <a:p>
                  <a:r>
                    <a:rPr lang="en-US" altLang="ko-KR" sz="1200" dirty="0" err="1"/>
                    <a:t>mp</a:t>
                  </a:r>
                  <a:r>
                    <a:rPr lang="en-US" altLang="ko-KR" sz="1200" dirty="0"/>
                    <a:t> %&gt;% </a:t>
                  </a:r>
                </a:p>
                <a:p>
                  <a:r>
                    <a:rPr lang="en-US" altLang="ko-KR" sz="1200" dirty="0"/>
                    <a:t>  </a:t>
                  </a:r>
                  <a:r>
                    <a:rPr lang="en-US" altLang="ko-KR" sz="1200" dirty="0" err="1"/>
                    <a:t>m_df</a:t>
                  </a:r>
                  <a:endParaRPr lang="en-US" altLang="ko-KR" sz="1200" dirty="0"/>
                </a:p>
                <a:p>
                  <a:endParaRPr lang="en-US" altLang="ko-KR" sz="1200" dirty="0"/>
                </a:p>
                <a:p>
                  <a:r>
                    <a:rPr lang="en-US" altLang="ko-KR" sz="1200" dirty="0" err="1"/>
                    <a:t>mp</a:t>
                  </a:r>
                  <a:r>
                    <a:rPr lang="en-US" altLang="ko-KR" sz="1200" dirty="0"/>
                    <a:t> %&gt;% melt %&gt;% head</a:t>
                  </a:r>
                </a:p>
                <a:p>
                  <a:r>
                    <a:rPr lang="en-US" altLang="ko-KR" sz="1200" dirty="0" err="1"/>
                    <a:t>m_df</a:t>
                  </a:r>
                  <a:r>
                    <a:rPr lang="en-US" altLang="ko-KR" sz="1200" dirty="0"/>
                    <a:t> &lt;- </a:t>
                  </a:r>
                  <a:r>
                    <a:rPr lang="en-US" altLang="ko-KR" sz="1200" dirty="0" err="1"/>
                    <a:t>mp</a:t>
                  </a:r>
                  <a:r>
                    <a:rPr lang="en-US" altLang="ko-KR" sz="1200" dirty="0"/>
                    <a:t> %&gt;% melt %&gt;% </a:t>
                  </a:r>
                  <a:r>
                    <a:rPr lang="en-US" altLang="ko-KR" sz="1200" dirty="0" err="1"/>
                    <a:t>as_tibble</a:t>
                  </a:r>
                  <a:endParaRPr lang="en-US" altLang="ko-KR" sz="1200" dirty="0"/>
                </a:p>
                <a:p>
                  <a:r>
                    <a:rPr lang="en-US" altLang="ko-KR" sz="1200" dirty="0" err="1"/>
                    <a:t>m_df</a:t>
                  </a:r>
                  <a:r>
                    <a:rPr lang="en-US" altLang="ko-KR" sz="1200" dirty="0"/>
                    <a:t> &lt;- </a:t>
                  </a:r>
                  <a:r>
                    <a:rPr lang="en-US" altLang="ko-KR" sz="1200" dirty="0" err="1"/>
                    <a:t>m_df</a:t>
                  </a:r>
                  <a:r>
                    <a:rPr lang="en-US" altLang="ko-KR" sz="1200" dirty="0"/>
                    <a:t>[, c(3, 1)]</a:t>
                  </a:r>
                </a:p>
                <a:p>
                  <a:endParaRPr lang="en-US" altLang="ko-KR" sz="1200" dirty="0"/>
                </a:p>
                <a:p>
                  <a:r>
                    <a:rPr lang="en-US" altLang="ko-KR" sz="1200" dirty="0" err="1"/>
                    <a:t>m_df</a:t>
                  </a:r>
                  <a:r>
                    <a:rPr lang="en-US" altLang="ko-KR" sz="1200" dirty="0"/>
                    <a:t> %&gt;% </a:t>
                  </a:r>
                </a:p>
                <a:p>
                  <a:r>
                    <a:rPr lang="en-US" altLang="ko-KR" sz="1200" dirty="0"/>
                    <a:t>  mutate(noun=</a:t>
                  </a:r>
                  <a:r>
                    <a:rPr lang="en-US" altLang="ko-KR" sz="1200" dirty="0" err="1"/>
                    <a:t>str_match</a:t>
                  </a:r>
                  <a:r>
                    <a:rPr lang="en-US" altLang="ko-KR" sz="1200" dirty="0"/>
                    <a:t>(value, '([</a:t>
                  </a:r>
                  <a:r>
                    <a:rPr lang="ko-KR" altLang="en-US" sz="1200" dirty="0"/>
                    <a:t>가</a:t>
                  </a:r>
                  <a:r>
                    <a:rPr lang="en-US" altLang="ko-KR" sz="1200" dirty="0"/>
                    <a:t>-</a:t>
                  </a:r>
                  <a:r>
                    <a:rPr lang="ko-KR" altLang="en-US" sz="1200" dirty="0" err="1"/>
                    <a:t>힣</a:t>
                  </a:r>
                  <a:r>
                    <a:rPr lang="en-US" altLang="ko-KR" sz="1200" dirty="0"/>
                    <a:t>]+)/N')[,2]) %&gt;% </a:t>
                  </a:r>
                </a:p>
                <a:p>
                  <a:r>
                    <a:rPr lang="en-US" altLang="ko-KR" sz="1200" dirty="0"/>
                    <a:t>  </a:t>
                  </a:r>
                  <a:r>
                    <a:rPr lang="en-US" altLang="ko-KR" sz="1200" dirty="0" err="1"/>
                    <a:t>na.omit</a:t>
                  </a:r>
                  <a:r>
                    <a:rPr lang="en-US" altLang="ko-KR" sz="1200" dirty="0"/>
                    <a:t> %&gt;% </a:t>
                  </a:r>
                </a:p>
                <a:p>
                  <a:r>
                    <a:rPr lang="en-US" altLang="ko-KR" sz="1200" dirty="0"/>
                    <a:t>  filter(</a:t>
                  </a:r>
                  <a:r>
                    <a:rPr lang="en-US" altLang="ko-KR" sz="1200" dirty="0" err="1"/>
                    <a:t>str_length</a:t>
                  </a:r>
                  <a:r>
                    <a:rPr lang="en-US" altLang="ko-KR" sz="1200" dirty="0"/>
                    <a:t>(noun)&gt;=2) %&gt;% </a:t>
                  </a:r>
                </a:p>
                <a:p>
                  <a:r>
                    <a:rPr lang="en-US" altLang="ko-KR" sz="1200" dirty="0"/>
                    <a:t>  count(noun, sort=TRUE) %&gt;% </a:t>
                  </a:r>
                </a:p>
                <a:p>
                  <a:r>
                    <a:rPr lang="en-US" altLang="ko-KR" sz="1200" dirty="0"/>
                    <a:t>  wordcloud2()</a:t>
                  </a:r>
                  <a:endParaRPr lang="ko-KR" altLang="en-US" sz="1200" dirty="0"/>
                </a:p>
                <a:p>
                  <a:endParaRPr lang="ko-KR" altLang="en-US" sz="1200" dirty="0"/>
                </a:p>
              </p:txBody>
            </p:sp>
          </p:grpSp>
        </p:grpSp>
        <p:sp>
          <p:nvSpPr>
            <p:cNvPr id="20" name="도넛 19"/>
            <p:cNvSpPr/>
            <p:nvPr/>
          </p:nvSpPr>
          <p:spPr>
            <a:xfrm>
              <a:off x="6015280" y="3425958"/>
              <a:ext cx="810883" cy="744632"/>
            </a:xfrm>
            <a:prstGeom prst="donut">
              <a:avLst>
                <a:gd name="adj" fmla="val 14640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951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텍스트 </a:t>
            </a:r>
            <a:r>
              <a:rPr lang="ko-KR" altLang="en-US" dirty="0" err="1" smtClean="0"/>
              <a:t>마이닝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텍스트 </a:t>
            </a:r>
            <a:r>
              <a:rPr lang="ko-KR" altLang="en-US" dirty="0" err="1" smtClean="0"/>
              <a:t>마이닝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ko-KR" altLang="en-US" dirty="0"/>
              <a:t>문자로 된 데이터에서가치가 있는 정보를 얻어 내는 것입니다</a:t>
            </a:r>
            <a:r>
              <a:rPr lang="en-US" altLang="ko-KR" dirty="0"/>
              <a:t>.</a:t>
            </a:r>
          </a:p>
          <a:p>
            <a:pPr marL="0" indent="0">
              <a:buNone/>
            </a:pPr>
            <a:endParaRPr lang="en-US" altLang="ko-KR" dirty="0" smtClean="0"/>
          </a:p>
          <a:p>
            <a:r>
              <a:rPr lang="ko-KR" altLang="en-US" dirty="0" smtClean="0"/>
              <a:t>사용 패키지</a:t>
            </a:r>
            <a:endParaRPr lang="en-US" altLang="ko-KR" dirty="0" smtClean="0"/>
          </a:p>
          <a:p>
            <a:r>
              <a:rPr lang="en-US" altLang="ko-KR" dirty="0" smtClean="0"/>
              <a:t>1. </a:t>
            </a:r>
            <a:r>
              <a:rPr lang="en-US" altLang="ko-KR" dirty="0" err="1" smtClean="0"/>
              <a:t>install.packages</a:t>
            </a:r>
            <a:r>
              <a:rPr lang="en-US" altLang="ko-KR" dirty="0"/>
              <a:t>('</a:t>
            </a:r>
            <a:r>
              <a:rPr lang="en-US" altLang="ko-KR" dirty="0" err="1"/>
              <a:t>KoNLP</a:t>
            </a:r>
            <a:r>
              <a:rPr lang="en-US" altLang="ko-KR" dirty="0"/>
              <a:t>')</a:t>
            </a:r>
          </a:p>
          <a:p>
            <a:r>
              <a:rPr lang="en-US" altLang="ko-KR" dirty="0" smtClean="0"/>
              <a:t>2. </a:t>
            </a:r>
            <a:r>
              <a:rPr lang="en-US" altLang="ko-KR" dirty="0" err="1" smtClean="0"/>
              <a:t>install.packages</a:t>
            </a:r>
            <a:r>
              <a:rPr lang="en-US" altLang="ko-KR" dirty="0"/>
              <a:t>('</a:t>
            </a:r>
            <a:r>
              <a:rPr lang="en-US" altLang="ko-KR" dirty="0" err="1"/>
              <a:t>tidyverse</a:t>
            </a:r>
            <a:r>
              <a:rPr lang="en-US" altLang="ko-KR" dirty="0" smtClean="0"/>
              <a:t>') </a:t>
            </a:r>
            <a:endParaRPr lang="en-US" altLang="ko-KR" dirty="0"/>
          </a:p>
          <a:p>
            <a:r>
              <a:rPr lang="en-US" altLang="ko-KR" dirty="0" smtClean="0"/>
              <a:t>3. </a:t>
            </a:r>
            <a:r>
              <a:rPr lang="en-US" altLang="ko-KR" dirty="0" err="1" smtClean="0"/>
              <a:t>install.packages</a:t>
            </a:r>
            <a:r>
              <a:rPr lang="en-US" altLang="ko-KR" dirty="0"/>
              <a:t>('</a:t>
            </a:r>
            <a:r>
              <a:rPr lang="en-US" altLang="ko-KR" dirty="0" err="1"/>
              <a:t>readr</a:t>
            </a:r>
            <a:r>
              <a:rPr lang="en-US" altLang="ko-KR" dirty="0" smtClean="0"/>
              <a:t>') </a:t>
            </a:r>
            <a:endParaRPr lang="en-US" altLang="ko-KR" dirty="0"/>
          </a:p>
          <a:p>
            <a:r>
              <a:rPr lang="en-US" altLang="ko-KR" dirty="0" smtClean="0"/>
              <a:t>4. </a:t>
            </a:r>
            <a:r>
              <a:rPr lang="en-US" altLang="ko-KR" dirty="0"/>
              <a:t>SimplePos09</a:t>
            </a:r>
            <a:r>
              <a:rPr lang="en-US" altLang="ko-KR" dirty="0" smtClean="0"/>
              <a:t>() : </a:t>
            </a:r>
            <a:r>
              <a:rPr lang="ko-KR" altLang="en-US" dirty="0" smtClean="0"/>
              <a:t>품사를 </a:t>
            </a:r>
            <a:r>
              <a:rPr lang="en-US" altLang="ko-KR" dirty="0" smtClean="0"/>
              <a:t>9</a:t>
            </a:r>
            <a:r>
              <a:rPr lang="ko-KR" altLang="en-US" dirty="0" smtClean="0"/>
              <a:t>개로 구분 </a:t>
            </a:r>
            <a:endParaRPr lang="en-US" altLang="ko-KR" dirty="0" smtClean="0"/>
          </a:p>
          <a:p>
            <a:r>
              <a:rPr lang="en-US" altLang="ko-KR" dirty="0" smtClean="0"/>
              <a:t>5. </a:t>
            </a:r>
            <a:r>
              <a:rPr lang="en-US" altLang="ko-KR" dirty="0" err="1" smtClean="0"/>
              <a:t>install.packages</a:t>
            </a:r>
            <a:r>
              <a:rPr lang="en-US" altLang="ko-KR" dirty="0"/>
              <a:t>('wordcloud2</a:t>
            </a:r>
            <a:r>
              <a:rPr lang="en-US" altLang="ko-KR" dirty="0" smtClean="0"/>
              <a:t>') = </a:t>
            </a:r>
            <a:r>
              <a:rPr lang="ko-KR" altLang="en-US" dirty="0" smtClean="0"/>
              <a:t>낱말 구름 생성</a:t>
            </a:r>
            <a:r>
              <a:rPr lang="en-US" altLang="ko-KR" dirty="0"/>
              <a:t/>
            </a:r>
            <a:br>
              <a:rPr lang="en-US" altLang="ko-KR" dirty="0"/>
            </a:br>
            <a:endParaRPr lang="en-US" altLang="ko-KR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9218" y="3548605"/>
            <a:ext cx="390525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05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/>
              <a:t>정부 창업 교육 현황 </a:t>
            </a: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771" y="766615"/>
            <a:ext cx="3650046" cy="358699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469576" y="4606793"/>
            <a:ext cx="78967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2060"/>
                </a:solidFill>
              </a:rPr>
              <a:t>기술 보증 기금의 자료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endParaRPr lang="en-US" altLang="ko-KR" dirty="0" smtClean="0"/>
          </a:p>
          <a:p>
            <a:pPr>
              <a:defRPr/>
            </a:pPr>
            <a:r>
              <a:rPr lang="en-US" altLang="ko-KR" dirty="0"/>
              <a:t>View(</a:t>
            </a:r>
            <a:r>
              <a:rPr lang="en-US" altLang="ko-KR" dirty="0" err="1"/>
              <a:t>ssungs</a:t>
            </a:r>
            <a:r>
              <a:rPr lang="en-US" altLang="ko-KR" dirty="0"/>
              <a:t>)</a:t>
            </a:r>
          </a:p>
          <a:p>
            <a:pPr>
              <a:defRPr/>
            </a:pPr>
            <a:r>
              <a:rPr lang="en-US" altLang="ko-KR" dirty="0" err="1"/>
              <a:t>ggplot</a:t>
            </a:r>
            <a:r>
              <a:rPr lang="en-US" altLang="ko-KR" dirty="0"/>
              <a:t>(data=</a:t>
            </a:r>
            <a:r>
              <a:rPr lang="en-US" altLang="ko-KR" dirty="0" err="1"/>
              <a:t>ssungs</a:t>
            </a:r>
            <a:r>
              <a:rPr lang="en-US" altLang="ko-KR" dirty="0"/>
              <a:t>, </a:t>
            </a:r>
            <a:r>
              <a:rPr lang="en-US" altLang="ko-KR" dirty="0" err="1"/>
              <a:t>aes</a:t>
            </a:r>
            <a:r>
              <a:rPr lang="en-US" altLang="ko-KR" dirty="0"/>
              <a:t>(x=</a:t>
            </a:r>
            <a:r>
              <a:rPr lang="ko-KR" altLang="en-US" dirty="0"/>
              <a:t>구분</a:t>
            </a:r>
            <a:r>
              <a:rPr lang="en-US" altLang="ko-KR" dirty="0"/>
              <a:t>, y=</a:t>
            </a:r>
            <a:r>
              <a:rPr lang="ko-KR" altLang="en-US" dirty="0" err="1"/>
              <a:t>참여자수</a:t>
            </a:r>
            <a:r>
              <a:rPr lang="en-US" altLang="ko-KR" dirty="0"/>
              <a:t>, fill=</a:t>
            </a:r>
            <a:r>
              <a:rPr lang="ko-KR" altLang="en-US" dirty="0" err="1"/>
              <a:t>수료자수</a:t>
            </a:r>
            <a:r>
              <a:rPr lang="en-US" altLang="ko-KR" dirty="0" smtClean="0"/>
              <a:t>))+ </a:t>
            </a:r>
            <a:r>
              <a:rPr lang="en-US" altLang="ko-KR" dirty="0" err="1" smtClean="0"/>
              <a:t>geom_col</a:t>
            </a:r>
            <a:r>
              <a:rPr lang="en-US" altLang="ko-KR" dirty="0" smtClean="0"/>
              <a:t>(position </a:t>
            </a:r>
            <a:r>
              <a:rPr lang="en-US" altLang="ko-KR" dirty="0"/>
              <a:t>= "dodge")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0" y="427247"/>
            <a:ext cx="1932494" cy="315590"/>
            <a:chOff x="160147" y="1840624"/>
            <a:chExt cx="1485774" cy="315590"/>
          </a:xfrm>
        </p:grpSpPr>
        <p:sp>
          <p:nvSpPr>
            <p:cNvPr id="12" name="모서리가 둥근 직사각형 11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600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92931" y="1859920"/>
              <a:ext cx="1205039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en-US" altLang="ko-KR" sz="1200" b="1" dirty="0" smtClean="0">
                  <a:ln w="9525"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/>
                  <a:ea typeface="나눔스퀘어 ExtraBold"/>
                </a:rPr>
                <a:t>PART #1. </a:t>
              </a:r>
              <a:r>
                <a:rPr lang="ko-KR" altLang="en-US" sz="1200" b="1" dirty="0" smtClean="0">
                  <a:ln w="9525"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/>
                  <a:ea typeface="나눔스퀘어 ExtraBold"/>
                </a:rPr>
                <a:t>선정 이유</a:t>
              </a:r>
              <a:endParaRPr lang="en-US" altLang="ko-KR" sz="1200" b="1" dirty="0">
                <a:ln w="9525"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/>
                <a:ea typeface="나눔스퀘어 ExtraBold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1" y="427247"/>
            <a:ext cx="1932493" cy="315590"/>
            <a:chOff x="160147" y="1840624"/>
            <a:chExt cx="1485774" cy="315590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76478" y="1859920"/>
              <a:ext cx="1253106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교육 현황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9576" y="766614"/>
            <a:ext cx="6473078" cy="35869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3320" y="723542"/>
            <a:ext cx="7393491" cy="5393802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연령대별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창업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27273" y="6581001"/>
            <a:ext cx="52647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출처</a:t>
            </a:r>
            <a:r>
              <a:rPr lang="en-US" altLang="ko-KR" sz="1200" dirty="0" smtClean="0"/>
              <a:t>: </a:t>
            </a:r>
            <a:r>
              <a:rPr lang="en-US" altLang="ko-KR" sz="1200" dirty="0">
                <a:hlinkClick r:id="rId4"/>
              </a:rPr>
              <a:t>http://</a:t>
            </a:r>
            <a:r>
              <a:rPr lang="en-US" altLang="ko-KR" sz="1200" dirty="0" smtClean="0">
                <a:hlinkClick r:id="rId4"/>
              </a:rPr>
              <a:t>www.datasom.co.kr/news/articleView.html?idxno=99636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데이터 솜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grpSp>
        <p:nvGrpSpPr>
          <p:cNvPr id="14" name="그룹 13"/>
          <p:cNvGrpSpPr/>
          <p:nvPr/>
        </p:nvGrpSpPr>
        <p:grpSpPr>
          <a:xfrm>
            <a:off x="0" y="427247"/>
            <a:ext cx="1932494" cy="315590"/>
            <a:chOff x="160147" y="1840624"/>
            <a:chExt cx="1485774" cy="31559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600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92931" y="1859920"/>
              <a:ext cx="1205039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en-US" altLang="ko-KR" sz="1200" b="1" dirty="0" smtClean="0">
                  <a:ln w="9525"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/>
                  <a:ea typeface="나눔스퀘어 ExtraBold"/>
                </a:rPr>
                <a:t>PART #1. </a:t>
              </a:r>
              <a:r>
                <a:rPr lang="ko-KR" altLang="en-US" sz="1200" b="1" dirty="0" smtClean="0">
                  <a:ln w="9525"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/>
                  <a:ea typeface="나눔스퀘어 ExtraBold"/>
                </a:rPr>
                <a:t>선정 이유</a:t>
              </a:r>
              <a:endParaRPr lang="en-US" altLang="ko-KR" sz="1200" b="1" dirty="0">
                <a:ln w="9525"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/>
                <a:ea typeface="나눔스퀘어 ExtraBold"/>
              </a:endParaRPr>
            </a:p>
          </p:txBody>
        </p:sp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5593" y="1241602"/>
            <a:ext cx="6014772" cy="3972916"/>
          </a:xfrm>
          <a:prstGeom prst="rect">
            <a:avLst/>
          </a:prstGeom>
        </p:spPr>
      </p:pic>
      <p:grpSp>
        <p:nvGrpSpPr>
          <p:cNvPr id="28" name="그룹 27"/>
          <p:cNvGrpSpPr/>
          <p:nvPr/>
        </p:nvGrpSpPr>
        <p:grpSpPr>
          <a:xfrm>
            <a:off x="1" y="427247"/>
            <a:ext cx="1932493" cy="315590"/>
            <a:chOff x="160147" y="1840624"/>
            <a:chExt cx="1485774" cy="315590"/>
          </a:xfrm>
        </p:grpSpPr>
        <p:sp>
          <p:nvSpPr>
            <p:cNvPr id="29" name="모서리가 둥근 직사각형 28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276478" y="1859920"/>
              <a:ext cx="1253106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연령대별 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820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창업 생존율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7431" y="771525"/>
            <a:ext cx="2647230" cy="281673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1599" y="771524"/>
            <a:ext cx="2647230" cy="281673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943616" y="3627623"/>
            <a:ext cx="2937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/>
              <a:t>ggplot</a:t>
            </a:r>
            <a:r>
              <a:rPr lang="en-US" altLang="ko-KR" sz="1200" dirty="0"/>
              <a:t>(data=live, 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/>
              <a:t>지역번호</a:t>
            </a:r>
            <a:r>
              <a:rPr lang="en-US" altLang="ko-KR" sz="1200" dirty="0"/>
              <a:t>, y=X5</a:t>
            </a:r>
            <a:r>
              <a:rPr lang="ko-KR" altLang="en-US" sz="1200" dirty="0" err="1"/>
              <a:t>년생존율</a:t>
            </a:r>
            <a:r>
              <a:rPr lang="en-US" altLang="ko-KR" sz="1200" dirty="0"/>
              <a:t>, fill=A.</a:t>
            </a:r>
            <a:r>
              <a:rPr lang="ko-KR" altLang="en-US" sz="1200" dirty="0"/>
              <a:t>지역별</a:t>
            </a:r>
            <a:r>
              <a:rPr lang="en-US" altLang="ko-KR" sz="1200" dirty="0"/>
              <a:t>))+</a:t>
            </a:r>
          </a:p>
          <a:p>
            <a:r>
              <a:rPr lang="en-US" altLang="ko-KR" sz="1200" dirty="0"/>
              <a:t>  </a:t>
            </a:r>
            <a:r>
              <a:rPr lang="en-US" altLang="ko-KR" sz="1200" dirty="0" err="1"/>
              <a:t>geom_col</a:t>
            </a:r>
            <a:r>
              <a:rPr lang="en-US" altLang="ko-KR" sz="1200" dirty="0"/>
              <a:t>(position="dodge")+</a:t>
            </a:r>
            <a:r>
              <a:rPr lang="en-US" altLang="ko-KR" sz="1200" dirty="0" err="1"/>
              <a:t>ylim</a:t>
            </a:r>
            <a:r>
              <a:rPr lang="en-US" altLang="ko-KR" sz="1200" dirty="0"/>
              <a:t>(0,60)</a:t>
            </a:r>
            <a:endParaRPr lang="ko-KR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454187" y="3588257"/>
            <a:ext cx="2937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/>
              <a:t>ggplot</a:t>
            </a:r>
            <a:r>
              <a:rPr lang="en-US" altLang="ko-KR" sz="1200" dirty="0"/>
              <a:t>(data=live, </a:t>
            </a:r>
            <a:r>
              <a:rPr lang="en-US" altLang="ko-KR" sz="1200" dirty="0" err="1"/>
              <a:t>aes</a:t>
            </a:r>
            <a:r>
              <a:rPr lang="en-US" altLang="ko-KR" sz="1200" dirty="0"/>
              <a:t>(x=</a:t>
            </a:r>
            <a:r>
              <a:rPr lang="ko-KR" altLang="en-US" sz="1200" dirty="0"/>
              <a:t>지역번호</a:t>
            </a:r>
            <a:r>
              <a:rPr lang="en-US" altLang="ko-KR" sz="1200" dirty="0"/>
              <a:t>, </a:t>
            </a:r>
            <a:r>
              <a:rPr lang="en-US" altLang="ko-KR" sz="1200" dirty="0" smtClean="0"/>
              <a:t>y=X1</a:t>
            </a:r>
            <a:r>
              <a:rPr lang="ko-KR" altLang="en-US" sz="1200" dirty="0" err="1" smtClean="0"/>
              <a:t>년생존율</a:t>
            </a:r>
            <a:r>
              <a:rPr lang="en-US" altLang="ko-KR" sz="1200" dirty="0"/>
              <a:t>, fill=A.</a:t>
            </a:r>
            <a:r>
              <a:rPr lang="ko-KR" altLang="en-US" sz="1200" dirty="0"/>
              <a:t>지역별</a:t>
            </a:r>
            <a:r>
              <a:rPr lang="en-US" altLang="ko-KR" sz="1200" dirty="0"/>
              <a:t>))+</a:t>
            </a:r>
          </a:p>
          <a:p>
            <a:r>
              <a:rPr lang="en-US" altLang="ko-KR" sz="1200" dirty="0"/>
              <a:t>  </a:t>
            </a:r>
            <a:r>
              <a:rPr lang="en-US" altLang="ko-KR" sz="1200" dirty="0" err="1"/>
              <a:t>geom_col</a:t>
            </a:r>
            <a:r>
              <a:rPr lang="en-US" altLang="ko-KR" sz="1200" dirty="0"/>
              <a:t>(position="dodge</a:t>
            </a:r>
            <a:r>
              <a:rPr lang="en-US" altLang="ko-KR" sz="1200" dirty="0" smtClean="0"/>
              <a:t>")</a:t>
            </a:r>
            <a:endParaRPr lang="ko-KR" altLang="en-US" sz="1200" dirty="0"/>
          </a:p>
        </p:txBody>
      </p:sp>
      <p:cxnSp>
        <p:nvCxnSpPr>
          <p:cNvPr id="19" name="직선 화살표 연결선 18"/>
          <p:cNvCxnSpPr/>
          <p:nvPr/>
        </p:nvCxnSpPr>
        <p:spPr>
          <a:xfrm>
            <a:off x="6222893" y="2179890"/>
            <a:ext cx="2653252" cy="0"/>
          </a:xfrm>
          <a:prstGeom prst="straightConnector1">
            <a:avLst/>
          </a:prstGeom>
          <a:ln w="76200"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34835" y="939171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r>
              <a:rPr lang="ko-KR" altLang="en-US" dirty="0" smtClean="0"/>
              <a:t>년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211471" y="939171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5</a:t>
            </a:r>
            <a:r>
              <a:rPr lang="ko-KR" altLang="en-US" dirty="0" smtClean="0"/>
              <a:t>년</a:t>
            </a:r>
            <a:endParaRPr lang="ko-KR" altLang="en-US" dirty="0"/>
          </a:p>
        </p:txBody>
      </p:sp>
      <p:grpSp>
        <p:nvGrpSpPr>
          <p:cNvPr id="5" name="그룹 4"/>
          <p:cNvGrpSpPr/>
          <p:nvPr/>
        </p:nvGrpSpPr>
        <p:grpSpPr>
          <a:xfrm>
            <a:off x="3454187" y="361846"/>
            <a:ext cx="8184642" cy="6531553"/>
            <a:chOff x="4906642" y="361846"/>
            <a:chExt cx="6266666" cy="6531553"/>
          </a:xfrm>
        </p:grpSpPr>
        <p:grpSp>
          <p:nvGrpSpPr>
            <p:cNvPr id="22" name="그룹 21"/>
            <p:cNvGrpSpPr/>
            <p:nvPr/>
          </p:nvGrpSpPr>
          <p:grpSpPr>
            <a:xfrm>
              <a:off x="4906642" y="361846"/>
              <a:ext cx="5464274" cy="6531553"/>
              <a:chOff x="5123047" y="1014156"/>
              <a:chExt cx="4845915" cy="6531553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123047" y="5976049"/>
                <a:ext cx="425622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/>
                  <a:t>s1+geom_smooth(</a:t>
                </a:r>
                <a:r>
                  <a:rPr lang="en-US" altLang="ko-KR" sz="1200" dirty="0" err="1"/>
                  <a:t>aes</a:t>
                </a:r>
                <a:r>
                  <a:rPr lang="en-US" altLang="ko-KR" sz="1200" dirty="0"/>
                  <a:t>(x=</a:t>
                </a:r>
                <a:r>
                  <a:rPr lang="ko-KR" altLang="en-US" sz="1200" dirty="0"/>
                  <a:t>지역번호</a:t>
                </a:r>
                <a:r>
                  <a:rPr lang="en-US" altLang="ko-KR" sz="1200" dirty="0"/>
                  <a:t>,y=X2</a:t>
                </a:r>
                <a:r>
                  <a:rPr lang="ko-KR" altLang="en-US" sz="1200" dirty="0" err="1"/>
                  <a:t>년생존율</a:t>
                </a:r>
                <a:r>
                  <a:rPr lang="en-US" altLang="ko-KR" sz="1200" dirty="0"/>
                  <a:t>),alpha = 0.8,color="</a:t>
                </a:r>
                <a:r>
                  <a:rPr lang="en-US" altLang="ko-KR" sz="1200" dirty="0" err="1"/>
                  <a:t>darkorange</a:t>
                </a:r>
                <a:r>
                  <a:rPr lang="en-US" altLang="ko-KR" sz="1200" dirty="0"/>
                  <a:t>",size=2)+</a:t>
                </a:r>
                <a:r>
                  <a:rPr lang="en-US" altLang="ko-KR" sz="1200" dirty="0" err="1"/>
                  <a:t>geom_smooth</a:t>
                </a:r>
                <a:r>
                  <a:rPr lang="en-US" altLang="ko-KR" sz="1200" dirty="0"/>
                  <a:t>(</a:t>
                </a:r>
                <a:r>
                  <a:rPr lang="en-US" altLang="ko-KR" sz="1200" dirty="0" err="1"/>
                  <a:t>aes</a:t>
                </a:r>
                <a:r>
                  <a:rPr lang="en-US" altLang="ko-KR" sz="1200" dirty="0"/>
                  <a:t>(x=</a:t>
                </a:r>
                <a:r>
                  <a:rPr lang="ko-KR" altLang="en-US" sz="1200" dirty="0"/>
                  <a:t>지역번호</a:t>
                </a:r>
                <a:r>
                  <a:rPr lang="en-US" altLang="ko-KR" sz="1200" dirty="0"/>
                  <a:t>,y=X3</a:t>
                </a:r>
                <a:r>
                  <a:rPr lang="ko-KR" altLang="en-US" sz="1200" dirty="0" err="1"/>
                  <a:t>년생존율</a:t>
                </a:r>
                <a:r>
                  <a:rPr lang="en-US" altLang="ko-KR" sz="1200" dirty="0"/>
                  <a:t>),alpha = 0.8,fill="</a:t>
                </a:r>
                <a:r>
                  <a:rPr lang="en-US" altLang="ko-KR" sz="1200" dirty="0" err="1"/>
                  <a:t>purple",color</a:t>
                </a:r>
                <a:r>
                  <a:rPr lang="en-US" altLang="ko-KR" sz="1200" dirty="0"/>
                  <a:t>="</a:t>
                </a:r>
                <a:r>
                  <a:rPr lang="en-US" altLang="ko-KR" sz="1200" dirty="0" err="1"/>
                  <a:t>blue",size</a:t>
                </a:r>
                <a:r>
                  <a:rPr lang="en-US" altLang="ko-KR" sz="1200" dirty="0"/>
                  <a:t>=4)+</a:t>
                </a:r>
              </a:p>
              <a:p>
                <a:r>
                  <a:rPr lang="en-US" altLang="ko-KR" sz="1200" dirty="0"/>
                  <a:t>  </a:t>
                </a:r>
                <a:r>
                  <a:rPr lang="en-US" altLang="ko-KR" sz="1200" dirty="0" err="1"/>
                  <a:t>geom_jitter</a:t>
                </a:r>
                <a:r>
                  <a:rPr lang="en-US" altLang="ko-KR" sz="1200" dirty="0"/>
                  <a:t>(color="</a:t>
                </a:r>
                <a:r>
                  <a:rPr lang="en-US" altLang="ko-KR" sz="1200" dirty="0" err="1"/>
                  <a:t>green",shape</a:t>
                </a:r>
                <a:r>
                  <a:rPr lang="en-US" altLang="ko-KR" sz="1200" dirty="0"/>
                  <a:t>=2,aes(x=</a:t>
                </a:r>
                <a:r>
                  <a:rPr lang="ko-KR" altLang="en-US" sz="1200" dirty="0"/>
                  <a:t>지역번호</a:t>
                </a:r>
                <a:r>
                  <a:rPr lang="en-US" altLang="ko-KR" sz="1200" dirty="0"/>
                  <a:t>,y=X4</a:t>
                </a:r>
                <a:r>
                  <a:rPr lang="ko-KR" altLang="en-US" sz="1200" dirty="0" err="1"/>
                  <a:t>년생존율</a:t>
                </a:r>
                <a:r>
                  <a:rPr lang="en-US" altLang="ko-KR" sz="1200" dirty="0"/>
                  <a:t>))+</a:t>
                </a:r>
                <a:r>
                  <a:rPr lang="en-US" altLang="ko-KR" sz="1200" dirty="0" err="1"/>
                  <a:t>geom_smooth</a:t>
                </a:r>
                <a:r>
                  <a:rPr lang="en-US" altLang="ko-KR" sz="1200" dirty="0"/>
                  <a:t>(</a:t>
                </a:r>
                <a:r>
                  <a:rPr lang="en-US" altLang="ko-KR" sz="1200" dirty="0" err="1"/>
                  <a:t>aes</a:t>
                </a:r>
                <a:r>
                  <a:rPr lang="en-US" altLang="ko-KR" sz="1200" dirty="0"/>
                  <a:t>(x=</a:t>
                </a:r>
                <a:r>
                  <a:rPr lang="ko-KR" altLang="en-US" sz="1200" dirty="0"/>
                  <a:t>지역번호</a:t>
                </a:r>
                <a:r>
                  <a:rPr lang="en-US" altLang="ko-KR" sz="1200" dirty="0"/>
                  <a:t>,y=X5</a:t>
                </a:r>
                <a:r>
                  <a:rPr lang="ko-KR" altLang="en-US" sz="1200" dirty="0" err="1"/>
                  <a:t>년생존율</a:t>
                </a:r>
                <a:r>
                  <a:rPr lang="en-US" altLang="ko-KR" sz="1200" dirty="0"/>
                  <a:t>),alpha = 0.8,color="</a:t>
                </a:r>
                <a:r>
                  <a:rPr lang="en-US" altLang="ko-KR" sz="1200" dirty="0" err="1"/>
                  <a:t>red",size</a:t>
                </a:r>
                <a:r>
                  <a:rPr lang="en-US" altLang="ko-KR" sz="1200" dirty="0"/>
                  <a:t>=3)</a:t>
                </a:r>
              </a:p>
              <a:p>
                <a:endParaRPr lang="ko-KR" altLang="en-US" sz="1200" dirty="0"/>
              </a:p>
            </p:txBody>
          </p:sp>
          <p:grpSp>
            <p:nvGrpSpPr>
              <p:cNvPr id="8" name="그룹 7"/>
              <p:cNvGrpSpPr/>
              <p:nvPr/>
            </p:nvGrpSpPr>
            <p:grpSpPr>
              <a:xfrm>
                <a:off x="5123047" y="1014156"/>
                <a:ext cx="4845915" cy="4820544"/>
                <a:chOff x="3512993" y="743069"/>
                <a:chExt cx="4845915" cy="4820544"/>
              </a:xfrm>
            </p:grpSpPr>
            <p:pic>
              <p:nvPicPr>
                <p:cNvPr id="9" name="그림 8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512993" y="743069"/>
                  <a:ext cx="4845915" cy="4820544"/>
                </a:xfrm>
                <a:prstGeom prst="rect">
                  <a:avLst/>
                </a:prstGeom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>
                  <a:off x="4471987" y="2784009"/>
                  <a:ext cx="71726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>
                      <a:solidFill>
                        <a:srgbClr val="FFC000"/>
                      </a:solidFill>
                    </a:rPr>
                    <a:t>2</a:t>
                  </a:r>
                  <a:r>
                    <a:rPr lang="ko-KR" altLang="en-US" dirty="0" smtClean="0">
                      <a:solidFill>
                        <a:srgbClr val="FFC000"/>
                      </a:solidFill>
                    </a:rPr>
                    <a:t>년</a:t>
                  </a:r>
                  <a:endParaRPr lang="ko-KR" altLang="en-US" dirty="0">
                    <a:solidFill>
                      <a:srgbClr val="FFC000"/>
                    </a:solidFill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4562764" y="1533236"/>
                  <a:ext cx="53570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mtClean="0"/>
                    <a:t>1</a:t>
                  </a:r>
                  <a:r>
                    <a:rPr lang="ko-KR" altLang="en-US" dirty="0" smtClean="0"/>
                    <a:t>년</a:t>
                  </a:r>
                  <a:endParaRPr lang="ko-KR" altLang="en-US" dirty="0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4536929" y="3804479"/>
                  <a:ext cx="5873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>
                      <a:solidFill>
                        <a:srgbClr val="0070C0"/>
                      </a:solidFill>
                    </a:rPr>
                    <a:t>3</a:t>
                  </a:r>
                  <a:r>
                    <a:rPr lang="ko-KR" altLang="en-US" dirty="0" smtClean="0">
                      <a:solidFill>
                        <a:srgbClr val="0070C0"/>
                      </a:solidFill>
                    </a:rPr>
                    <a:t>년</a:t>
                  </a:r>
                  <a:endParaRPr lang="ko-KR" altLang="en-US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7546108" y="4173811"/>
                  <a:ext cx="812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>
                      <a:solidFill>
                        <a:srgbClr val="00B050"/>
                      </a:solidFill>
                    </a:rPr>
                    <a:t>4</a:t>
                  </a:r>
                  <a:r>
                    <a:rPr lang="ko-KR" altLang="en-US" dirty="0" smtClean="0">
                      <a:solidFill>
                        <a:srgbClr val="00B050"/>
                      </a:solidFill>
                    </a:rPr>
                    <a:t>년</a:t>
                  </a:r>
                  <a:endParaRPr lang="ko-KR" altLang="en-US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4926662" y="4640283"/>
                  <a:ext cx="52517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>
                      <a:solidFill>
                        <a:srgbClr val="FF0000"/>
                      </a:solidFill>
                    </a:rPr>
                    <a:t>5</a:t>
                  </a:r>
                  <a:r>
                    <a:rPr lang="ko-KR" altLang="en-US" dirty="0" smtClean="0">
                      <a:solidFill>
                        <a:srgbClr val="FF0000"/>
                      </a:solidFill>
                    </a:rPr>
                    <a:t>년</a:t>
                  </a:r>
                  <a:endParaRPr lang="ko-KR" altLang="en-US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35108" y="361846"/>
              <a:ext cx="838200" cy="4820544"/>
            </a:xfrm>
            <a:prstGeom prst="rect">
              <a:avLst/>
            </a:prstGeom>
          </p:spPr>
        </p:pic>
      </p:grpSp>
      <p:grpSp>
        <p:nvGrpSpPr>
          <p:cNvPr id="24" name="그룹 23"/>
          <p:cNvGrpSpPr/>
          <p:nvPr/>
        </p:nvGrpSpPr>
        <p:grpSpPr>
          <a:xfrm>
            <a:off x="1" y="427247"/>
            <a:ext cx="1932493" cy="315590"/>
            <a:chOff x="160147" y="1840624"/>
            <a:chExt cx="1485774" cy="315590"/>
          </a:xfrm>
        </p:grpSpPr>
        <p:sp>
          <p:nvSpPr>
            <p:cNvPr id="25" name="모서리가 둥근 직사각형 24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312049" y="1859920"/>
              <a:ext cx="1181968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생존율 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889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ko-KR" altLang="en-US" dirty="0"/>
              <a:t/>
            </a:r>
            <a:br>
              <a:rPr lang="ko-KR" altLang="en-US" dirty="0"/>
            </a:br>
            <a:r>
              <a:rPr lang="ko-KR" altLang="en-US" dirty="0" smtClean="0"/>
              <a:t>남녀 </a:t>
            </a:r>
            <a:r>
              <a:rPr lang="ko-KR" altLang="en-US" dirty="0"/>
              <a:t>폐업의 수와 업종별 폐업의 수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3447367" y="31886"/>
            <a:ext cx="4528689" cy="318488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3447367" y="3424428"/>
            <a:ext cx="4528689" cy="30794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76057" y="3673118"/>
            <a:ext cx="421594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ko-KR" altLang="en-US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여성 </a:t>
            </a:r>
            <a:r>
              <a:rPr lang="ko-KR" altLang="en-US" dirty="0" smtClean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폐업</a:t>
            </a:r>
            <a:endParaRPr lang="en-US" altLang="ko-KR" dirty="0">
              <a:solidFill>
                <a:srgbClr val="000000"/>
              </a:solidFill>
              <a:latin typeface="Century Gothic"/>
              <a:ea typeface="HY중고딕"/>
              <a:cs typeface="HY중고딕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ko-KR" sz="1400" dirty="0" err="1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minss</a:t>
            </a:r>
            <a:r>
              <a:rPr lang="en-US" altLang="ko-KR" sz="1400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 &lt;- min %&gt;%</a:t>
            </a:r>
          </a:p>
          <a:p>
            <a:pPr>
              <a:spcBef>
                <a:spcPct val="0"/>
              </a:spcBef>
              <a:defRPr/>
            </a:pPr>
            <a:r>
              <a:rPr lang="en-US" altLang="ko-KR" sz="1400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	filter(</a:t>
            </a:r>
            <a:r>
              <a:rPr lang="ko-KR" altLang="en-US" sz="1400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성별 </a:t>
            </a:r>
            <a:r>
              <a:rPr lang="en-US" altLang="ko-KR" sz="1400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=="</a:t>
            </a:r>
            <a:r>
              <a:rPr lang="ko-KR" altLang="en-US" sz="1400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여성</a:t>
            </a:r>
            <a:r>
              <a:rPr lang="en-US" altLang="ko-KR" sz="1400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")%&gt;%</a:t>
            </a:r>
          </a:p>
          <a:p>
            <a:pPr>
              <a:spcBef>
                <a:spcPct val="0"/>
              </a:spcBef>
              <a:defRPr/>
            </a:pPr>
            <a:r>
              <a:rPr lang="en-US" altLang="ko-KR" sz="1400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	select(</a:t>
            </a:r>
            <a:r>
              <a:rPr lang="ko-KR" altLang="en-US" sz="1400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성별</a:t>
            </a:r>
            <a:r>
              <a:rPr lang="en-US" altLang="ko-KR" sz="1400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,</a:t>
            </a:r>
            <a:r>
              <a:rPr lang="ko-KR" altLang="en-US" sz="1400" dirty="0" err="1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업태별</a:t>
            </a:r>
            <a:r>
              <a:rPr lang="en-US" altLang="ko-KR" sz="1400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,X2013, X2014, X2015, X2016, X2017)</a:t>
            </a:r>
          </a:p>
          <a:p>
            <a:pPr>
              <a:spcBef>
                <a:spcPct val="0"/>
              </a:spcBef>
              <a:defRPr/>
            </a:pPr>
            <a:r>
              <a:rPr lang="en-US" altLang="ko-KR" sz="1400" dirty="0" err="1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minss$total</a:t>
            </a:r>
            <a:r>
              <a:rPr lang="en-US" altLang="ko-KR" sz="1400" dirty="0">
                <a:solidFill>
                  <a:srgbClr val="000000"/>
                </a:solidFill>
                <a:latin typeface="Century Gothic"/>
                <a:ea typeface="HY중고딕"/>
                <a:cs typeface="HY중고딕"/>
              </a:rPr>
              <a:t> &lt;-minss$X2013 + minss$X2014 +minss$X2015 +minss$X2016+ minss$X2017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D627BF-9032-4E9A-9BEE-5F2BE1AB5F19}"/>
              </a:ext>
            </a:extLst>
          </p:cNvPr>
          <p:cNvSpPr txBox="1"/>
          <p:nvPr/>
        </p:nvSpPr>
        <p:spPr>
          <a:xfrm>
            <a:off x="7976056" y="472163"/>
            <a:ext cx="434636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남성 </a:t>
            </a:r>
            <a:r>
              <a:rPr lang="ko-KR" altLang="en-US" dirty="0" smtClean="0"/>
              <a:t>폐업  </a:t>
            </a:r>
            <a:endParaRPr lang="ko-KR" altLang="en-US" dirty="0"/>
          </a:p>
          <a:p>
            <a:r>
              <a:rPr lang="en-US" altLang="ko-KR" sz="1400" dirty="0"/>
              <a:t>mins &lt;- min %&gt;% </a:t>
            </a:r>
          </a:p>
          <a:p>
            <a:r>
              <a:rPr lang="en-US" altLang="ko-KR" sz="1400" dirty="0"/>
              <a:t>	filter(</a:t>
            </a:r>
            <a:r>
              <a:rPr lang="ko-KR" altLang="en-US" sz="1400" dirty="0"/>
              <a:t>성별 </a:t>
            </a:r>
            <a:r>
              <a:rPr lang="en-US" altLang="ko-KR" sz="1400" dirty="0"/>
              <a:t>=="</a:t>
            </a:r>
            <a:r>
              <a:rPr lang="ko-KR" altLang="en-US" sz="1400" dirty="0"/>
              <a:t>남성</a:t>
            </a:r>
            <a:r>
              <a:rPr lang="en-US" altLang="ko-KR" sz="1400" dirty="0"/>
              <a:t>")%&gt;%</a:t>
            </a:r>
          </a:p>
          <a:p>
            <a:r>
              <a:rPr lang="en-US" altLang="ko-KR" sz="1400" dirty="0"/>
              <a:t>	select(</a:t>
            </a:r>
            <a:r>
              <a:rPr lang="ko-KR" altLang="en-US" sz="1400" dirty="0"/>
              <a:t>성별</a:t>
            </a:r>
            <a:r>
              <a:rPr lang="en-US" altLang="ko-KR" sz="1400" dirty="0"/>
              <a:t>,</a:t>
            </a:r>
            <a:r>
              <a:rPr lang="ko-KR" altLang="en-US" sz="1400" dirty="0" err="1"/>
              <a:t>업태별</a:t>
            </a:r>
            <a:r>
              <a:rPr lang="en-US" altLang="ko-KR" sz="1400" dirty="0"/>
              <a:t>,X2013, X2014, X2015, X2016, X2017)</a:t>
            </a:r>
          </a:p>
          <a:p>
            <a:endParaRPr lang="en-US" altLang="ko-KR" sz="1400" dirty="0"/>
          </a:p>
          <a:p>
            <a:r>
              <a:rPr lang="ko-KR" altLang="en-US" sz="1400" dirty="0"/>
              <a:t>파생변수를 이용하여 </a:t>
            </a:r>
            <a:r>
              <a:rPr lang="en-US" altLang="ko-KR" sz="1400" dirty="0"/>
              <a:t>total</a:t>
            </a:r>
            <a:r>
              <a:rPr lang="ko-KR" altLang="en-US" sz="1400" dirty="0"/>
              <a:t>값을 구함</a:t>
            </a:r>
          </a:p>
          <a:p>
            <a:r>
              <a:rPr lang="en-US" altLang="ko-KR" sz="1400" dirty="0" err="1"/>
              <a:t>mins$total</a:t>
            </a:r>
            <a:r>
              <a:rPr lang="en-US" altLang="ko-KR" sz="1400" dirty="0"/>
              <a:t> &lt;-mins$X2013 + mins$X2014 +mins$X2015 +mins$X2016+ mins$X2017</a:t>
            </a:r>
          </a:p>
          <a:p>
            <a:endParaRPr lang="ko-KR" altLang="en-US" dirty="0"/>
          </a:p>
        </p:txBody>
      </p:sp>
      <p:grpSp>
        <p:nvGrpSpPr>
          <p:cNvPr id="8" name="그룹 7"/>
          <p:cNvGrpSpPr/>
          <p:nvPr/>
        </p:nvGrpSpPr>
        <p:grpSpPr>
          <a:xfrm>
            <a:off x="1" y="427247"/>
            <a:ext cx="1932493" cy="315590"/>
            <a:chOff x="160147" y="1840624"/>
            <a:chExt cx="1485774" cy="315590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60147" y="1840624"/>
              <a:ext cx="1485774" cy="315590"/>
            </a:xfrm>
            <a:prstGeom prst="roundRect">
              <a:avLst>
                <a:gd name="adj" fmla="val 19231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12049" y="1859920"/>
              <a:ext cx="1181968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200" b="1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PART #2. </a:t>
              </a:r>
              <a:r>
                <a:rPr lang="ko-KR" altLang="en-US" sz="1200" b="1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남녀별  </a:t>
              </a:r>
              <a:endParaRPr lang="en-US" altLang="ko-KR" sz="1200" b="1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틀">
  <a:themeElements>
    <a:clrScheme name="틀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틀">
      <a:majorFont>
        <a:latin typeface="Corbel" panose="020B0503020204020204"/>
        <a:ea typeface=""/>
        <a:cs typeface=""/>
        <a:font script="Jpan" typeface="MS Gothic"/>
        <a:font script="Hang" typeface="HY중고딕"/>
        <a:font script="Hans" typeface="幼圆"/>
        <a:font script="Hant" typeface="Microsoft JhengHei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MS Gothic"/>
        <a:font script="Hang" typeface="HY중고딕"/>
        <a:font script="Hans" typeface="幼圆"/>
        <a:font script="Hant" typeface="Microsoft JhengHei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Times New Roman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Times New Roman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Times New Roman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Times New Roman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1732</Words>
  <Application>Microsoft Office PowerPoint</Application>
  <PresentationFormat>와이드스크린</PresentationFormat>
  <Paragraphs>307</Paragraphs>
  <Slides>17</Slides>
  <Notes>16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8" baseType="lpstr">
      <vt:lpstr>HY중고딕</vt:lpstr>
      <vt:lpstr>나눔바른고딕</vt:lpstr>
      <vt:lpstr>나눔바른고딕 UltraLight</vt:lpstr>
      <vt:lpstr>나눔스퀘어 ExtraBold</vt:lpstr>
      <vt:lpstr>맑은 고딕</vt:lpstr>
      <vt:lpstr>Calibri</vt:lpstr>
      <vt:lpstr>Century Gothic</vt:lpstr>
      <vt:lpstr>Corbel</vt:lpstr>
      <vt:lpstr>Times New Roman</vt:lpstr>
      <vt:lpstr>Wingdings 2</vt:lpstr>
      <vt:lpstr>틀</vt:lpstr>
      <vt:lpstr>PowerPoint 프레젠테이션</vt:lpstr>
      <vt:lpstr>목차</vt:lpstr>
      <vt:lpstr>수집한 데이터 </vt:lpstr>
      <vt:lpstr>정부 창업  장려</vt:lpstr>
      <vt:lpstr>텍스트 마이닝</vt:lpstr>
      <vt:lpstr>정부 창업 교육 현황 </vt:lpstr>
      <vt:lpstr>연령대별 창업</vt:lpstr>
      <vt:lpstr>창업 생존율</vt:lpstr>
      <vt:lpstr> 남녀 폐업의 수와 업종별 폐업의 수</vt:lpstr>
      <vt:lpstr>남녀, 나이별 폐업의 수</vt:lpstr>
      <vt:lpstr>남녀, 나이별 폐업의 수</vt:lpstr>
      <vt:lpstr>특정 업종 창업에서 폐업의 까지 주기</vt:lpstr>
      <vt:lpstr>재창업</vt:lpstr>
      <vt:lpstr>창업을 많이 하는 지역, 폐업을 많이 하는 지역</vt:lpstr>
      <vt:lpstr>창업을 많이 하는지역, 폐업을 많이 하는지역</vt:lpstr>
      <vt:lpstr>폐업 사유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kim minsung</dc:creator>
  <cp:lastModifiedBy>Admin</cp:lastModifiedBy>
  <cp:revision>240</cp:revision>
  <dcterms:created xsi:type="dcterms:W3CDTF">2019-06-02T11:57:01Z</dcterms:created>
  <dcterms:modified xsi:type="dcterms:W3CDTF">2019-06-13T00:51:41Z</dcterms:modified>
  <cp:version/>
</cp:coreProperties>
</file>